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5" d="100"/>
          <a:sy n="135" d="100"/>
        </p:scale>
        <p:origin x="-336" y="-1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27272"/>
              <a:buChar char="●"/>
              <a:defRPr sz="1100"/>
            </a:lvl1pPr>
            <a:lvl2pPr lvl="1">
              <a:spcBef>
                <a:spcPts val="0"/>
              </a:spcBef>
              <a:buSzPct val="127272"/>
              <a:buChar char="○"/>
              <a:defRPr sz="1100"/>
            </a:lvl2pPr>
            <a:lvl3pPr lvl="2">
              <a:spcBef>
                <a:spcPts val="0"/>
              </a:spcBef>
              <a:buSzPct val="127272"/>
              <a:buChar char="■"/>
              <a:defRPr sz="1100"/>
            </a:lvl3pPr>
            <a:lvl4pPr lvl="3">
              <a:spcBef>
                <a:spcPts val="0"/>
              </a:spcBef>
              <a:buSzPct val="127272"/>
              <a:buChar char="●"/>
              <a:defRPr sz="1100"/>
            </a:lvl4pPr>
            <a:lvl5pPr lvl="4">
              <a:spcBef>
                <a:spcPts val="0"/>
              </a:spcBef>
              <a:buSzPct val="127272"/>
              <a:buChar char="○"/>
              <a:defRPr sz="1100"/>
            </a:lvl5pPr>
            <a:lvl6pPr lvl="5">
              <a:spcBef>
                <a:spcPts val="0"/>
              </a:spcBef>
              <a:buSzPct val="127272"/>
              <a:buChar char="■"/>
              <a:defRPr sz="1100"/>
            </a:lvl6pPr>
            <a:lvl7pPr lvl="6">
              <a:spcBef>
                <a:spcPts val="0"/>
              </a:spcBef>
              <a:buSzPct val="127272"/>
              <a:buChar char="●"/>
              <a:defRPr sz="1100"/>
            </a:lvl7pPr>
            <a:lvl8pPr lvl="7">
              <a:spcBef>
                <a:spcPts val="0"/>
              </a:spcBef>
              <a:buSzPct val="127272"/>
              <a:buChar char="○"/>
              <a:defRPr sz="1100"/>
            </a:lvl8pPr>
            <a:lvl9pPr lvl="8">
              <a:spcBef>
                <a:spcPts val="0"/>
              </a:spcBef>
              <a:buSzPct val="127272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265528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372035" y="233280"/>
            <a:ext cx="8400000" cy="3330600"/>
          </a:xfrm>
          <a:prstGeom prst="roundRect">
            <a:avLst>
              <a:gd name="adj" fmla="val 3653"/>
            </a:avLst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372035" y="3678301"/>
            <a:ext cx="8400000" cy="904800"/>
          </a:xfrm>
          <a:prstGeom prst="roundRect">
            <a:avLst>
              <a:gd name="adj" fmla="val 15243"/>
            </a:avLst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473108"/>
            <a:ext cx="7772400" cy="28422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7200"/>
            </a:lvl1pPr>
            <a:lvl2pPr lvl="1" rtl="0">
              <a:spcBef>
                <a:spcPts val="0"/>
              </a:spcBef>
              <a:buSzPct val="100000"/>
              <a:defRPr sz="7200"/>
            </a:lvl2pPr>
            <a:lvl3pPr lvl="2" rtl="0">
              <a:spcBef>
                <a:spcPts val="0"/>
              </a:spcBef>
              <a:buSzPct val="100000"/>
              <a:defRPr sz="7200"/>
            </a:lvl3pPr>
            <a:lvl4pPr lvl="3" rtl="0">
              <a:spcBef>
                <a:spcPts val="0"/>
              </a:spcBef>
              <a:buSzPct val="100000"/>
              <a:defRPr sz="7200"/>
            </a:lvl4pPr>
            <a:lvl5pPr lvl="4" rtl="0">
              <a:spcBef>
                <a:spcPts val="0"/>
              </a:spcBef>
              <a:buSzPct val="100000"/>
              <a:defRPr sz="7200"/>
            </a:lvl5pPr>
            <a:lvl6pPr lvl="5" rtl="0">
              <a:spcBef>
                <a:spcPts val="0"/>
              </a:spcBef>
              <a:buSzPct val="100000"/>
              <a:defRPr sz="7200"/>
            </a:lvl6pPr>
            <a:lvl7pPr lvl="6" rtl="0">
              <a:spcBef>
                <a:spcPts val="0"/>
              </a:spcBef>
              <a:buSzPct val="100000"/>
              <a:defRPr sz="7200"/>
            </a:lvl7pPr>
            <a:lvl8pPr lvl="7" rtl="0">
              <a:spcBef>
                <a:spcPts val="0"/>
              </a:spcBef>
              <a:buSzPct val="100000"/>
              <a:defRPr sz="7200"/>
            </a:lvl8pPr>
            <a:lvl9pPr lvl="8" rtl="0">
              <a:spcBef>
                <a:spcPts val="0"/>
              </a:spcBef>
              <a:buSzPct val="100000"/>
              <a:defRPr sz="72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685800" y="3896921"/>
            <a:ext cx="7772400" cy="46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SzPct val="100000"/>
              <a:buNone/>
              <a:defRPr sz="3000"/>
            </a:lvl2pPr>
            <a:lvl3pPr lvl="2" rtl="0">
              <a:spcBef>
                <a:spcPts val="0"/>
              </a:spcBef>
              <a:buSzPct val="100000"/>
              <a:buNone/>
              <a:defRPr sz="3000"/>
            </a:lvl3pPr>
            <a:lvl4pPr lvl="3" rtl="0">
              <a:spcBef>
                <a:spcPts val="0"/>
              </a:spcBef>
              <a:buSzPct val="100000"/>
              <a:buNone/>
              <a:defRPr sz="3000"/>
            </a:lvl4pPr>
            <a:lvl5pPr lvl="4" rtl="0">
              <a:spcBef>
                <a:spcPts val="0"/>
              </a:spcBef>
              <a:buSzPct val="100000"/>
              <a:buNone/>
              <a:defRPr sz="3000"/>
            </a:lvl5pPr>
            <a:lvl6pPr lvl="5" rtl="0">
              <a:spcBef>
                <a:spcPts val="0"/>
              </a:spcBef>
              <a:buSzPct val="100000"/>
              <a:buNone/>
              <a:defRPr sz="3000"/>
            </a:lvl6pPr>
            <a:lvl7pPr lvl="6" rtl="0">
              <a:spcBef>
                <a:spcPts val="0"/>
              </a:spcBef>
              <a:buSzPct val="100000"/>
              <a:buNone/>
              <a:defRPr sz="3000"/>
            </a:lvl7pPr>
            <a:lvl8pPr lvl="7" rtl="0">
              <a:spcBef>
                <a:spcPts val="0"/>
              </a:spcBef>
              <a:buSzPct val="100000"/>
              <a:buNone/>
              <a:defRPr sz="3000"/>
            </a:lvl8pPr>
            <a:lvl9pPr lvl="8" rtl="0">
              <a:spcBef>
                <a:spcPts val="0"/>
              </a:spcBef>
              <a:buSzPct val="100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372035" y="1163171"/>
            <a:ext cx="8400000" cy="3877800"/>
          </a:xfrm>
          <a:prstGeom prst="roundRect">
            <a:avLst>
              <a:gd name="adj" fmla="val 2970"/>
            </a:avLst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15"/>
          <p:cNvSpPr/>
          <p:nvPr/>
        </p:nvSpPr>
        <p:spPr>
          <a:xfrm rot="10800000" flipH="1">
            <a:off x="372035" y="60"/>
            <a:ext cx="8400000" cy="1049700"/>
          </a:xfrm>
          <a:prstGeom prst="round2SameRect">
            <a:avLst>
              <a:gd name="adj1" fmla="val 1059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372035" y="1163171"/>
            <a:ext cx="4114800" cy="3877800"/>
          </a:xfrm>
          <a:prstGeom prst="roundRect">
            <a:avLst>
              <a:gd name="adj" fmla="val 3784"/>
            </a:avLst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 rot="10800000" flipH="1">
            <a:off x="372035" y="60"/>
            <a:ext cx="8400000" cy="1049700"/>
          </a:xfrm>
          <a:prstGeom prst="round2SameRect">
            <a:avLst>
              <a:gd name="adj1" fmla="val 1059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25500" cy="3725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/>
          <p:nvPr/>
        </p:nvSpPr>
        <p:spPr>
          <a:xfrm>
            <a:off x="4657165" y="1163171"/>
            <a:ext cx="4114800" cy="3877800"/>
          </a:xfrm>
          <a:prstGeom prst="roundRect">
            <a:avLst>
              <a:gd name="adj" fmla="val 3784"/>
            </a:avLst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761354" y="1200150"/>
            <a:ext cx="3925500" cy="3725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372035" y="1163171"/>
            <a:ext cx="8400000" cy="3877800"/>
          </a:xfrm>
          <a:prstGeom prst="roundRect">
            <a:avLst>
              <a:gd name="adj" fmla="val 2970"/>
            </a:avLst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/>
          <p:nvPr/>
        </p:nvSpPr>
        <p:spPr>
          <a:xfrm rot="10800000" flipH="1">
            <a:off x="372035" y="60"/>
            <a:ext cx="8400000" cy="1049700"/>
          </a:xfrm>
          <a:prstGeom prst="round2SameRect">
            <a:avLst>
              <a:gd name="adj1" fmla="val 1059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72035" y="4276652"/>
            <a:ext cx="8400000" cy="649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2400" b="1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31" name="Shape 31"/>
          <p:cNvSpPr/>
          <p:nvPr/>
        </p:nvSpPr>
        <p:spPr>
          <a:xfrm>
            <a:off x="372035" y="233280"/>
            <a:ext cx="8400000" cy="3868500"/>
          </a:xfrm>
          <a:prstGeom prst="roundRect">
            <a:avLst>
              <a:gd name="adj" fmla="val 2776"/>
            </a:avLst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372035" y="235585"/>
            <a:ext cx="8400000" cy="4672200"/>
          </a:xfrm>
          <a:prstGeom prst="roundRect">
            <a:avLst>
              <a:gd name="adj" fmla="val 2255"/>
            </a:avLst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abel">
    <p:bg>
      <p:bgPr>
        <a:solidFill>
          <a:srgbClr val="1155C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6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600" b="1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600" b="1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600" b="1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600" b="1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600" b="1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600" b="1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600" b="1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600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spcBef>
                <a:spcPts val="600"/>
              </a:spcBef>
              <a:buClr>
                <a:schemeClr val="dk1"/>
              </a:buClr>
              <a:buSzPct val="100000"/>
              <a:buChar char="●"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480"/>
              </a:spcBef>
              <a:buClr>
                <a:schemeClr val="dk1"/>
              </a:buClr>
              <a:buSzPct val="100000"/>
              <a:buChar char="○"/>
              <a:defRPr sz="2400">
                <a:solidFill>
                  <a:schemeClr val="dk1"/>
                </a:solidFill>
              </a:defRPr>
            </a:lvl2pPr>
            <a:lvl3pPr lvl="2" rtl="0">
              <a:spcBef>
                <a:spcPts val="480"/>
              </a:spcBef>
              <a:buClr>
                <a:schemeClr val="dk1"/>
              </a:buClr>
              <a:buSzPct val="100000"/>
              <a:buChar char="■"/>
              <a:defRPr sz="2400">
                <a:solidFill>
                  <a:schemeClr val="dk1"/>
                </a:solidFill>
              </a:defRPr>
            </a:lvl3pPr>
            <a:lvl4pPr lvl="3" rtl="0">
              <a:spcBef>
                <a:spcPts val="360"/>
              </a:spcBef>
              <a:buClr>
                <a:schemeClr val="dk1"/>
              </a:buClr>
              <a:buSzPct val="100000"/>
              <a:buChar char="●"/>
              <a:defRPr sz="1800">
                <a:solidFill>
                  <a:schemeClr val="dk1"/>
                </a:solidFill>
              </a:defRPr>
            </a:lvl4pPr>
            <a:lvl5pPr lvl="4" rtl="0">
              <a:spcBef>
                <a:spcPts val="360"/>
              </a:spcBef>
              <a:buClr>
                <a:schemeClr val="dk1"/>
              </a:buClr>
              <a:buSzPct val="100000"/>
              <a:buChar char="○"/>
              <a:defRPr sz="1800">
                <a:solidFill>
                  <a:schemeClr val="dk1"/>
                </a:solidFill>
              </a:defRPr>
            </a:lvl5pPr>
            <a:lvl6pPr lvl="5" rtl="0">
              <a:spcBef>
                <a:spcPts val="360"/>
              </a:spcBef>
              <a:buClr>
                <a:schemeClr val="dk1"/>
              </a:buClr>
              <a:buSzPct val="100000"/>
              <a:buChar char="■"/>
              <a:defRPr sz="1800">
                <a:solidFill>
                  <a:schemeClr val="dk1"/>
                </a:solidFill>
              </a:defRPr>
            </a:lvl6pPr>
            <a:lvl7pPr lvl="6" rtl="0">
              <a:spcBef>
                <a:spcPts val="360"/>
              </a:spcBef>
              <a:buClr>
                <a:schemeClr val="dk1"/>
              </a:buClr>
              <a:buSzPct val="100000"/>
              <a:buChar char="●"/>
              <a:defRPr sz="1800">
                <a:solidFill>
                  <a:schemeClr val="dk1"/>
                </a:solidFill>
              </a:defRPr>
            </a:lvl7pPr>
            <a:lvl8pPr lvl="7" rtl="0">
              <a:spcBef>
                <a:spcPts val="360"/>
              </a:spcBef>
              <a:buClr>
                <a:schemeClr val="dk1"/>
              </a:buClr>
              <a:buSzPct val="100000"/>
              <a:buChar char="○"/>
              <a:defRPr sz="1800">
                <a:solidFill>
                  <a:schemeClr val="dk1"/>
                </a:solidFill>
              </a:defRPr>
            </a:lvl8pPr>
            <a:lvl9pPr lvl="8" rtl="0">
              <a:spcBef>
                <a:spcPts val="360"/>
              </a:spcBef>
              <a:buClr>
                <a:schemeClr val="dk1"/>
              </a:buClr>
              <a:buSzPct val="100000"/>
              <a:buChar char="■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ctrTitle"/>
          </p:nvPr>
        </p:nvSpPr>
        <p:spPr>
          <a:xfrm>
            <a:off x="685800" y="473108"/>
            <a:ext cx="7772400" cy="2842200"/>
          </a:xfrm>
          <a:prstGeom prst="rect">
            <a:avLst/>
          </a:prstGeom>
          <a:ln w="9525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6000">
              <a:solidFill>
                <a:srgbClr val="1155CC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 sz="6000">
                <a:solidFill>
                  <a:srgbClr val="1155CC"/>
                </a:solidFill>
              </a:rPr>
              <a:t>ACRE Test</a:t>
            </a:r>
          </a:p>
        </p:txBody>
      </p:sp>
      <p:sp>
        <p:nvSpPr>
          <p:cNvPr id="39" name="Shape 39"/>
          <p:cNvSpPr txBox="1">
            <a:spLocks noGrp="1"/>
          </p:cNvSpPr>
          <p:nvPr>
            <p:ph type="subTitle" idx="1"/>
          </p:nvPr>
        </p:nvSpPr>
        <p:spPr>
          <a:xfrm>
            <a:off x="685800" y="3896921"/>
            <a:ext cx="7772400" cy="460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Terms and Definitions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0"/>
              <a:t>9)  	Catholic Social Teaching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332400" cy="346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The Church’s moral judgment on economic and social matters which promote the common good, the dignity of persons, justice and peace.</a:t>
            </a:r>
          </a:p>
        </p:txBody>
      </p:sp>
      <p:pic>
        <p:nvPicPr>
          <p:cNvPr id="103" name="Shape 103"/>
          <p:cNvPicPr preferRelativeResize="0"/>
          <p:nvPr/>
        </p:nvPicPr>
        <p:blipFill rotWithShape="1">
          <a:blip r:embed="rId3">
            <a:alphaModFix/>
          </a:blip>
          <a:srcRect l="1439" t="16713" r="50418" b="18778"/>
          <a:stretch/>
        </p:blipFill>
        <p:spPr>
          <a:xfrm>
            <a:off x="3789600" y="1653975"/>
            <a:ext cx="4091027" cy="3082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0"/>
              <a:t>10) Charity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332400" cy="346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A virtue that helps us love God above all things and our neighbor as ourselves</a:t>
            </a:r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 l="1578" t="18934" r="66531" b="12563"/>
          <a:stretch/>
        </p:blipFill>
        <p:spPr>
          <a:xfrm>
            <a:off x="4638448" y="1684025"/>
            <a:ext cx="2612823" cy="3155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0"/>
              <a:t>1)  	Abraham</a:t>
            </a:r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1613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Father of God’s Chosen People</a:t>
            </a:r>
          </a:p>
        </p:txBody>
      </p:sp>
      <p:pic>
        <p:nvPicPr>
          <p:cNvPr id="46" name="Shape 46"/>
          <p:cNvPicPr preferRelativeResize="0"/>
          <p:nvPr/>
        </p:nvPicPr>
        <p:blipFill rotWithShape="1">
          <a:blip r:embed="rId3">
            <a:alphaModFix/>
          </a:blip>
          <a:srcRect l="785" t="17869" r="73643" b="25508"/>
          <a:stretch/>
        </p:blipFill>
        <p:spPr>
          <a:xfrm>
            <a:off x="4406025" y="1820596"/>
            <a:ext cx="2512549" cy="31278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0"/>
              <a:t>2)  	Advent</a:t>
            </a:r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6176400" cy="1613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The beginning of the new liturgical year which prepares us to celebrate Christmas.</a:t>
            </a:r>
          </a:p>
        </p:txBody>
      </p:sp>
      <p:pic>
        <p:nvPicPr>
          <p:cNvPr id="53" name="Shape 53"/>
          <p:cNvPicPr preferRelativeResize="0"/>
          <p:nvPr/>
        </p:nvPicPr>
        <p:blipFill rotWithShape="1">
          <a:blip r:embed="rId3">
            <a:alphaModFix/>
          </a:blip>
          <a:srcRect l="18798" t="36954" r="51960" b="10380"/>
          <a:stretch/>
        </p:blipFill>
        <p:spPr>
          <a:xfrm>
            <a:off x="5236300" y="2442425"/>
            <a:ext cx="2505449" cy="253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Shape 54"/>
          <p:cNvPicPr preferRelativeResize="0"/>
          <p:nvPr/>
        </p:nvPicPr>
        <p:blipFill rotWithShape="1">
          <a:blip r:embed="rId4">
            <a:alphaModFix/>
          </a:blip>
          <a:srcRect l="17470" t="43403" r="51148" b="19085"/>
          <a:stretch/>
        </p:blipFill>
        <p:spPr>
          <a:xfrm>
            <a:off x="874925" y="2420925"/>
            <a:ext cx="4083001" cy="253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0"/>
              <a:t>3)  	Adoration of the Blessed Sacrament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1613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A devotion to Jesus present in the Eucharist</a:t>
            </a:r>
          </a:p>
        </p:txBody>
      </p:sp>
      <p:pic>
        <p:nvPicPr>
          <p:cNvPr id="61" name="Shape 61"/>
          <p:cNvPicPr preferRelativeResize="0"/>
          <p:nvPr/>
        </p:nvPicPr>
        <p:blipFill rotWithShape="1">
          <a:blip r:embed="rId3">
            <a:alphaModFix/>
          </a:blip>
          <a:srcRect l="1178" t="17641" r="54854" b="34091"/>
          <a:stretch/>
        </p:blipFill>
        <p:spPr>
          <a:xfrm>
            <a:off x="1296150" y="1956300"/>
            <a:ext cx="4888877" cy="3017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0"/>
              <a:t>4)  	Ascension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1613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The ascending of Jesus into heaven</a:t>
            </a:r>
          </a:p>
        </p:txBody>
      </p:sp>
      <p:pic>
        <p:nvPicPr>
          <p:cNvPr id="68" name="Shape 68"/>
          <p:cNvPicPr preferRelativeResize="0"/>
          <p:nvPr/>
        </p:nvPicPr>
        <p:blipFill rotWithShape="1">
          <a:blip r:embed="rId3">
            <a:alphaModFix/>
          </a:blip>
          <a:srcRect t="17872" r="77295" b="29913"/>
          <a:stretch/>
        </p:blipFill>
        <p:spPr>
          <a:xfrm>
            <a:off x="4990575" y="1815075"/>
            <a:ext cx="2309001" cy="298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0"/>
              <a:t>5)  	Assumption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1613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Mary taken into heaven body and soul.</a:t>
            </a:r>
          </a:p>
        </p:txBody>
      </p:sp>
      <p:pic>
        <p:nvPicPr>
          <p:cNvPr id="75" name="Shape 75"/>
          <p:cNvPicPr preferRelativeResize="0"/>
          <p:nvPr/>
        </p:nvPicPr>
        <p:blipFill rotWithShape="1">
          <a:blip r:embed="rId3">
            <a:alphaModFix/>
          </a:blip>
          <a:srcRect l="77411" t="29684" r="5095" b="23278"/>
          <a:stretch/>
        </p:blipFill>
        <p:spPr>
          <a:xfrm>
            <a:off x="2831400" y="1815075"/>
            <a:ext cx="1904699" cy="303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0"/>
              <a:t>6)  	Beatitudes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1613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Eight characteristics of discipleship Jesus taught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in his Sermon on the Mount.</a:t>
            </a:r>
          </a:p>
        </p:txBody>
      </p:sp>
      <p:pic>
        <p:nvPicPr>
          <p:cNvPr id="82" name="Shape 82"/>
          <p:cNvPicPr preferRelativeResize="0"/>
          <p:nvPr/>
        </p:nvPicPr>
        <p:blipFill rotWithShape="1">
          <a:blip r:embed="rId3">
            <a:alphaModFix/>
          </a:blip>
          <a:srcRect t="17870" r="55508" b="27361"/>
          <a:stretch/>
        </p:blipFill>
        <p:spPr>
          <a:xfrm>
            <a:off x="4404525" y="1934750"/>
            <a:ext cx="4244199" cy="2937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0"/>
              <a:t>7)  	Catechumenate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1613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The process of preparing people for the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sacraments of initiation.</a:t>
            </a:r>
          </a:p>
        </p:txBody>
      </p:sp>
      <p:pic>
        <p:nvPicPr>
          <p:cNvPr id="89" name="Shape 89"/>
          <p:cNvPicPr preferRelativeResize="0"/>
          <p:nvPr/>
        </p:nvPicPr>
        <p:blipFill rotWithShape="1">
          <a:blip r:embed="rId3">
            <a:alphaModFix/>
          </a:blip>
          <a:srcRect l="1179" t="17640" r="52765" b="19937"/>
          <a:stretch/>
        </p:blipFill>
        <p:spPr>
          <a:xfrm>
            <a:off x="4123100" y="1896312"/>
            <a:ext cx="3938475" cy="3001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0"/>
              <a:t>8)  	Catholic Obligation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332400" cy="346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The Precepts of the Church that ensure all Catholics move beyond the minimum in the spirit of prayer and moral effort by growing in love of God and neighbor.</a:t>
            </a:r>
          </a:p>
        </p:txBody>
      </p:sp>
      <p:pic>
        <p:nvPicPr>
          <p:cNvPr id="96" name="Shape 96"/>
          <p:cNvPicPr preferRelativeResize="0"/>
          <p:nvPr/>
        </p:nvPicPr>
        <p:blipFill rotWithShape="1">
          <a:blip r:embed="rId3">
            <a:alphaModFix/>
          </a:blip>
          <a:srcRect l="1301" t="18108" r="45595" b="24111"/>
          <a:stretch/>
        </p:blipFill>
        <p:spPr>
          <a:xfrm>
            <a:off x="3789625" y="1905000"/>
            <a:ext cx="4994396" cy="305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abel">
  <a:themeElements>
    <a:clrScheme name="Custom 352">
      <a:dk1>
        <a:srgbClr val="333333"/>
      </a:dk1>
      <a:lt1>
        <a:srgbClr val="FFFFFF"/>
      </a:lt1>
      <a:dk2>
        <a:srgbClr val="800000"/>
      </a:dk2>
      <a:lt2>
        <a:srgbClr val="CCCCCC"/>
      </a:lt2>
      <a:accent1>
        <a:srgbClr val="0E427E"/>
      </a:accent1>
      <a:accent2>
        <a:srgbClr val="C5AF48"/>
      </a:accent2>
      <a:accent3>
        <a:srgbClr val="327C56"/>
      </a:accent3>
      <a:accent4>
        <a:srgbClr val="387B7D"/>
      </a:accent4>
      <a:accent5>
        <a:srgbClr val="BA7436"/>
      </a:accent5>
      <a:accent6>
        <a:srgbClr val="804000"/>
      </a:accent6>
      <a:hlink>
        <a:srgbClr val="1D6B8D"/>
      </a:hlink>
      <a:folHlink>
        <a:srgbClr val="103B4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</Words>
  <Application>Microsoft Macintosh PowerPoint</Application>
  <PresentationFormat>On-screen Show (16:9)</PresentationFormat>
  <Paragraphs>25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Label</vt:lpstr>
      <vt:lpstr> ACRE Test</vt:lpstr>
      <vt:lpstr>1)   Abraham</vt:lpstr>
      <vt:lpstr>2)   Advent</vt:lpstr>
      <vt:lpstr>3)   Adoration of the Blessed Sacrament</vt:lpstr>
      <vt:lpstr>4)   Ascension</vt:lpstr>
      <vt:lpstr>5)   Assumption</vt:lpstr>
      <vt:lpstr>6)   Beatitudes</vt:lpstr>
      <vt:lpstr>7)   Catechumenate</vt:lpstr>
      <vt:lpstr>8)   Catholic Obligation</vt:lpstr>
      <vt:lpstr>9)   Catholic Social Teaching</vt:lpstr>
      <vt:lpstr>10) Charity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ACRE Test</dc:title>
  <cp:lastModifiedBy>admin</cp:lastModifiedBy>
  <cp:revision>1</cp:revision>
  <dcterms:modified xsi:type="dcterms:W3CDTF">2017-11-16T22:21:24Z</dcterms:modified>
</cp:coreProperties>
</file>