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2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108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27272"/>
              <a:buChar char="●"/>
              <a:defRPr sz="1100"/>
            </a:lvl1pPr>
            <a:lvl2pPr lvl="1">
              <a:spcBef>
                <a:spcPts val="0"/>
              </a:spcBef>
              <a:buSzPct val="127272"/>
              <a:buChar char="○"/>
              <a:defRPr sz="1100"/>
            </a:lvl2pPr>
            <a:lvl3pPr lvl="2">
              <a:spcBef>
                <a:spcPts val="0"/>
              </a:spcBef>
              <a:buSzPct val="127272"/>
              <a:buChar char="■"/>
              <a:defRPr sz="1100"/>
            </a:lvl3pPr>
            <a:lvl4pPr lvl="3">
              <a:spcBef>
                <a:spcPts val="0"/>
              </a:spcBef>
              <a:buSzPct val="127272"/>
              <a:buChar char="●"/>
              <a:defRPr sz="1100"/>
            </a:lvl4pPr>
            <a:lvl5pPr lvl="4">
              <a:spcBef>
                <a:spcPts val="0"/>
              </a:spcBef>
              <a:buSzPct val="127272"/>
              <a:buChar char="○"/>
              <a:defRPr sz="1100"/>
            </a:lvl5pPr>
            <a:lvl6pPr lvl="5">
              <a:spcBef>
                <a:spcPts val="0"/>
              </a:spcBef>
              <a:buSzPct val="127272"/>
              <a:buChar char="■"/>
              <a:defRPr sz="1100"/>
            </a:lvl6pPr>
            <a:lvl7pPr lvl="6">
              <a:spcBef>
                <a:spcPts val="0"/>
              </a:spcBef>
              <a:buSzPct val="127272"/>
              <a:buChar char="●"/>
              <a:defRPr sz="1100"/>
            </a:lvl7pPr>
            <a:lvl8pPr lvl="7">
              <a:spcBef>
                <a:spcPts val="0"/>
              </a:spcBef>
              <a:buSzPct val="127272"/>
              <a:buChar char="○"/>
              <a:defRPr sz="1100"/>
            </a:lvl8pPr>
            <a:lvl9pPr lvl="8">
              <a:spcBef>
                <a:spcPts val="0"/>
              </a:spcBef>
              <a:buSzPct val="127272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18310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372035" y="1163171"/>
            <a:ext cx="8400000" cy="3877800"/>
          </a:xfrm>
          <a:prstGeom prst="roundRect">
            <a:avLst>
              <a:gd name="adj" fmla="val 297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 rot="10800000" flipH="1">
            <a:off x="372035" y="60"/>
            <a:ext cx="8400000" cy="10497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372035" y="1163171"/>
            <a:ext cx="4114800" cy="3877800"/>
          </a:xfrm>
          <a:prstGeom prst="roundRect">
            <a:avLst>
              <a:gd name="adj" fmla="val 3784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 rot="10800000" flipH="1">
            <a:off x="372035" y="60"/>
            <a:ext cx="8400000" cy="10497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/>
          <p:nvPr/>
        </p:nvSpPr>
        <p:spPr>
          <a:xfrm>
            <a:off x="4657165" y="1163171"/>
            <a:ext cx="4114800" cy="3877800"/>
          </a:xfrm>
          <a:prstGeom prst="roundRect">
            <a:avLst>
              <a:gd name="adj" fmla="val 3784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761354" y="1200150"/>
            <a:ext cx="3925500" cy="3725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372035" y="1163171"/>
            <a:ext cx="8400000" cy="3877800"/>
          </a:xfrm>
          <a:prstGeom prst="roundRect">
            <a:avLst>
              <a:gd name="adj" fmla="val 297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 rot="10800000" flipH="1">
            <a:off x="372035" y="60"/>
            <a:ext cx="8400000" cy="10497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72035" y="4276652"/>
            <a:ext cx="8400000" cy="649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372035" y="233280"/>
            <a:ext cx="8400000" cy="3868500"/>
          </a:xfrm>
          <a:prstGeom prst="roundRect">
            <a:avLst>
              <a:gd name="adj" fmla="val 2776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372035" y="235585"/>
            <a:ext cx="8400000" cy="4672200"/>
          </a:xfrm>
          <a:prstGeom prst="roundRect">
            <a:avLst>
              <a:gd name="adj" fmla="val 2255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abel">
    <p:bg>
      <p:bgPr>
        <a:solidFill>
          <a:srgbClr val="1155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600"/>
              </a:spcBef>
              <a:buClr>
                <a:schemeClr val="dk1"/>
              </a:buClr>
              <a:buSzPct val="100000"/>
              <a:buChar char="●"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480"/>
              </a:spcBef>
              <a:buClr>
                <a:schemeClr val="dk1"/>
              </a:buClr>
              <a:buSzPct val="100000"/>
              <a:buChar char="○"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480"/>
              </a:spcBef>
              <a:buClr>
                <a:schemeClr val="dk1"/>
              </a:buClr>
              <a:buSzPct val="100000"/>
              <a:buChar char="■"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360"/>
              </a:spcBef>
              <a:buClr>
                <a:schemeClr val="dk1"/>
              </a:buClr>
              <a:buSzPct val="100000"/>
              <a:buChar char="●"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360"/>
              </a:spcBef>
              <a:buClr>
                <a:schemeClr val="dk1"/>
              </a:buClr>
              <a:buSzPct val="100000"/>
              <a:buChar char="○"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360"/>
              </a:spcBef>
              <a:buClr>
                <a:schemeClr val="dk1"/>
              </a:buClr>
              <a:buSzPct val="100000"/>
              <a:buChar char="■"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360"/>
              </a:spcBef>
              <a:buClr>
                <a:schemeClr val="dk1"/>
              </a:buClr>
              <a:buSzPct val="100000"/>
              <a:buChar char="●"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360"/>
              </a:spcBef>
              <a:buClr>
                <a:schemeClr val="dk1"/>
              </a:buClr>
              <a:buSzPct val="100000"/>
              <a:buChar char="○"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360"/>
              </a:spcBef>
              <a:buClr>
                <a:schemeClr val="dk1"/>
              </a:buClr>
              <a:buSzPct val="1000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0"/>
              <a:t>11) Common Good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332400" cy="346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Concern and well being for all people</a:t>
            </a: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t="18521" r="59291" b="9379"/>
          <a:stretch/>
        </p:blipFill>
        <p:spPr>
          <a:xfrm>
            <a:off x="3789600" y="2007595"/>
            <a:ext cx="3637200" cy="2949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 b="0"/>
          </a:p>
          <a:p>
            <a:pPr lvl="0" rtl="0">
              <a:spcBef>
                <a:spcPts val="0"/>
              </a:spcBef>
              <a:buNone/>
            </a:pPr>
            <a:endParaRPr sz="2400" b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/>
              <a:t>20)  Great Commandment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457200" y="1358925"/>
            <a:ext cx="7447800" cy="2026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Love the Lord God above all. Love your neighbor </a:t>
            </a: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as yourself.</a:t>
            </a: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 l="1169" t="16136" r="43651" b="11920"/>
          <a:stretch/>
        </p:blipFill>
        <p:spPr>
          <a:xfrm>
            <a:off x="4620825" y="2041100"/>
            <a:ext cx="3942850" cy="289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0"/>
              <a:t>12) Communion of Saints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332400" cy="346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Union of believers, living and dead, who form one body of Christ</a:t>
            </a: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 l="1307" t="18808" r="70511" b="20537"/>
          <a:stretch/>
        </p:blipFill>
        <p:spPr>
          <a:xfrm>
            <a:off x="4277750" y="1320525"/>
            <a:ext cx="2995201" cy="3624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0"/>
              <a:t>13) Conception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332400" cy="346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The moment that life begins</a:t>
            </a: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l="27007" t="27388" r="27979" b="20631"/>
          <a:stretch/>
        </p:blipFill>
        <p:spPr>
          <a:xfrm>
            <a:off x="3479925" y="1918900"/>
            <a:ext cx="4770051" cy="309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/>
          <p:nvPr/>
        </p:nvSpPr>
        <p:spPr>
          <a:xfrm>
            <a:off x="3395575" y="2174600"/>
            <a:ext cx="944700" cy="9357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0"/>
              <a:t>14)  	Conscience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57200" y="1054125"/>
            <a:ext cx="7447800" cy="2728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An inner voice allowing one to choose what is right or wrong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sz="24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l="32620" t="49631" r="30891" b="11347"/>
          <a:stretch/>
        </p:blipFill>
        <p:spPr>
          <a:xfrm>
            <a:off x="2087975" y="1815075"/>
            <a:ext cx="4747400" cy="285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0"/>
              <a:t>15)  	Covenant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206525"/>
            <a:ext cx="7447800" cy="2026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A promise between God and His people (examples: Moses and </a:t>
            </a: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Noah)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l="39990" t="33436" r="34406" b="30501"/>
          <a:stretch/>
        </p:blipFill>
        <p:spPr>
          <a:xfrm>
            <a:off x="596550" y="2174075"/>
            <a:ext cx="3331199" cy="263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4">
            <a:alphaModFix/>
          </a:blip>
          <a:srcRect l="4942" t="23653" r="48293" b="13354"/>
          <a:stretch/>
        </p:blipFill>
        <p:spPr>
          <a:xfrm>
            <a:off x="4295075" y="2174075"/>
            <a:ext cx="3483416" cy="263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0"/>
              <a:t>16)  	Deacon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57200" y="1206525"/>
            <a:ext cx="7447800" cy="2026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Serves during the liturgy by proclaiming the Gospel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 t="9456" b="8028"/>
          <a:stretch/>
        </p:blipFill>
        <p:spPr>
          <a:xfrm>
            <a:off x="1030600" y="1745550"/>
            <a:ext cx="5109975" cy="299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0"/>
              <a:t>18)  	Ecumenism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81000" y="1206525"/>
            <a:ext cx="7447800" cy="2026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Movement towards unity among Christians and Christian churches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 t="8423" r="75664" b="63636"/>
          <a:stretch/>
        </p:blipFill>
        <p:spPr>
          <a:xfrm>
            <a:off x="1934850" y="1815075"/>
            <a:ext cx="2966899" cy="265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 b="0"/>
          </a:p>
          <a:p>
            <a:pPr lvl="0" rtl="0">
              <a:spcBef>
                <a:spcPts val="0"/>
              </a:spcBef>
              <a:buNone/>
            </a:pPr>
            <a:endParaRPr sz="2400" b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/>
              <a:t>18) </a:t>
            </a:r>
            <a:r>
              <a:rPr lang="en" sz="1800" b="0"/>
              <a:t> </a:t>
            </a:r>
            <a:r>
              <a:rPr lang="en" sz="2400" b="0"/>
              <a:t>Evangelize</a:t>
            </a:r>
            <a:r>
              <a:rPr lang="en" sz="1800" b="0"/>
              <a:t>: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200" y="1358925"/>
            <a:ext cx="7447800" cy="2026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To share the Good News of Jesus Christ (Gospels) with others - Go and make disciples of all nations.</a:t>
            </a: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 l="50385" t="35608" r="9063" b="23616"/>
          <a:stretch/>
        </p:blipFill>
        <p:spPr>
          <a:xfrm>
            <a:off x="3079325" y="2434525"/>
            <a:ext cx="4404875" cy="2490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 b="0"/>
          </a:p>
          <a:p>
            <a:pPr lvl="0" rtl="0">
              <a:spcBef>
                <a:spcPts val="0"/>
              </a:spcBef>
              <a:buNone/>
            </a:pPr>
            <a:endParaRPr sz="2400" b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/>
              <a:t>19)  Genesis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57200" y="1358925"/>
            <a:ext cx="7447800" cy="2026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The first book of the Old Testament that contains creation stories.</a:t>
            </a: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 l="12688" t="40300" r="46049" b="16379"/>
          <a:stretch/>
        </p:blipFill>
        <p:spPr>
          <a:xfrm>
            <a:off x="609800" y="2661200"/>
            <a:ext cx="3698551" cy="218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 rotWithShape="1">
          <a:blip r:embed="rId4">
            <a:alphaModFix/>
          </a:blip>
          <a:srcRect l="1274" t="17482" r="36575" b="26520"/>
          <a:stretch/>
        </p:blipFill>
        <p:spPr>
          <a:xfrm>
            <a:off x="4524275" y="2659536"/>
            <a:ext cx="4162527" cy="2108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bel">
  <a:themeElements>
    <a:clrScheme name="Custom 352">
      <a:dk1>
        <a:srgbClr val="333333"/>
      </a:dk1>
      <a:lt1>
        <a:srgbClr val="FFFFFF"/>
      </a:lt1>
      <a:dk2>
        <a:srgbClr val="800000"/>
      </a:dk2>
      <a:lt2>
        <a:srgbClr val="CCCCCC"/>
      </a:lt2>
      <a:accent1>
        <a:srgbClr val="0E427E"/>
      </a:accent1>
      <a:accent2>
        <a:srgbClr val="C5AF48"/>
      </a:accent2>
      <a:accent3>
        <a:srgbClr val="327C56"/>
      </a:accent3>
      <a:accent4>
        <a:srgbClr val="387B7D"/>
      </a:accent4>
      <a:accent5>
        <a:srgbClr val="BA7436"/>
      </a:accent5>
      <a:accent6>
        <a:srgbClr val="804000"/>
      </a:accent6>
      <a:hlink>
        <a:srgbClr val="1D6B8D"/>
      </a:hlink>
      <a:folHlink>
        <a:srgbClr val="103B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5529</TotalTime>
  <Words>146</Words>
  <Application>Microsoft Macintosh PowerPoint</Application>
  <PresentationFormat>On-screen Show (16:9)</PresentationFormat>
  <Paragraphs>29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Label</vt:lpstr>
      <vt:lpstr>11) Common Good</vt:lpstr>
      <vt:lpstr>12) Communion of Saints</vt:lpstr>
      <vt:lpstr>13) Conception</vt:lpstr>
      <vt:lpstr>14)   Conscience</vt:lpstr>
      <vt:lpstr>15)   Covenant</vt:lpstr>
      <vt:lpstr>16)   Deacon</vt:lpstr>
      <vt:lpstr>18)   Ecumenism</vt:lpstr>
      <vt:lpstr>  18)  Evangelize:</vt:lpstr>
      <vt:lpstr>  19)  Genesis</vt:lpstr>
      <vt:lpstr>  20)  Great Commandment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ACRE Test</dc:title>
  <cp:lastModifiedBy>admin</cp:lastModifiedBy>
  <cp:revision>4</cp:revision>
  <dcterms:modified xsi:type="dcterms:W3CDTF">2017-11-20T18:17:09Z</dcterms:modified>
</cp:coreProperties>
</file>