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2"/>
  </p:notes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00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27272"/>
              <a:buChar char="●"/>
              <a:defRPr sz="1100"/>
            </a:lvl1pPr>
            <a:lvl2pPr lvl="1">
              <a:spcBef>
                <a:spcPts val="0"/>
              </a:spcBef>
              <a:buSzPct val="127272"/>
              <a:buChar char="○"/>
              <a:defRPr sz="1100"/>
            </a:lvl2pPr>
            <a:lvl3pPr lvl="2">
              <a:spcBef>
                <a:spcPts val="0"/>
              </a:spcBef>
              <a:buSzPct val="127272"/>
              <a:buChar char="■"/>
              <a:defRPr sz="1100"/>
            </a:lvl3pPr>
            <a:lvl4pPr lvl="3">
              <a:spcBef>
                <a:spcPts val="0"/>
              </a:spcBef>
              <a:buSzPct val="127272"/>
              <a:buChar char="●"/>
              <a:defRPr sz="1100"/>
            </a:lvl4pPr>
            <a:lvl5pPr lvl="4">
              <a:spcBef>
                <a:spcPts val="0"/>
              </a:spcBef>
              <a:buSzPct val="127272"/>
              <a:buChar char="○"/>
              <a:defRPr sz="1100"/>
            </a:lvl5pPr>
            <a:lvl6pPr lvl="5">
              <a:spcBef>
                <a:spcPts val="0"/>
              </a:spcBef>
              <a:buSzPct val="127272"/>
              <a:buChar char="■"/>
              <a:defRPr sz="1100"/>
            </a:lvl6pPr>
            <a:lvl7pPr lvl="6">
              <a:spcBef>
                <a:spcPts val="0"/>
              </a:spcBef>
              <a:buSzPct val="127272"/>
              <a:buChar char="●"/>
              <a:defRPr sz="1100"/>
            </a:lvl7pPr>
            <a:lvl8pPr lvl="7">
              <a:spcBef>
                <a:spcPts val="0"/>
              </a:spcBef>
              <a:buSzPct val="127272"/>
              <a:buChar char="○"/>
              <a:defRPr sz="1100"/>
            </a:lvl8pPr>
            <a:lvl9pPr lvl="8">
              <a:spcBef>
                <a:spcPts val="0"/>
              </a:spcBef>
              <a:buSzPct val="127272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788759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372035" y="1163171"/>
            <a:ext cx="8400000" cy="3877800"/>
          </a:xfrm>
          <a:prstGeom prst="roundRect">
            <a:avLst>
              <a:gd name="adj" fmla="val 297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 rot="10800000" flipH="1">
            <a:off x="372035" y="60"/>
            <a:ext cx="8400000" cy="10497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372035" y="1163171"/>
            <a:ext cx="4114800" cy="3877800"/>
          </a:xfrm>
          <a:prstGeom prst="roundRect">
            <a:avLst>
              <a:gd name="adj" fmla="val 3784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 rot="10800000" flipH="1">
            <a:off x="372035" y="60"/>
            <a:ext cx="8400000" cy="10497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/>
          <p:nvPr/>
        </p:nvSpPr>
        <p:spPr>
          <a:xfrm>
            <a:off x="4657165" y="1163171"/>
            <a:ext cx="4114800" cy="3877800"/>
          </a:xfrm>
          <a:prstGeom prst="roundRect">
            <a:avLst>
              <a:gd name="adj" fmla="val 3784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761354" y="1200150"/>
            <a:ext cx="3925500" cy="3725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372035" y="1163171"/>
            <a:ext cx="8400000" cy="3877800"/>
          </a:xfrm>
          <a:prstGeom prst="roundRect">
            <a:avLst>
              <a:gd name="adj" fmla="val 297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 rot="10800000" flipH="1">
            <a:off x="372035" y="60"/>
            <a:ext cx="8400000" cy="10497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72035" y="4276652"/>
            <a:ext cx="8400000" cy="649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372035" y="233280"/>
            <a:ext cx="8400000" cy="3868500"/>
          </a:xfrm>
          <a:prstGeom prst="roundRect">
            <a:avLst>
              <a:gd name="adj" fmla="val 2776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372035" y="235585"/>
            <a:ext cx="8400000" cy="4672200"/>
          </a:xfrm>
          <a:prstGeom prst="roundRect">
            <a:avLst>
              <a:gd name="adj" fmla="val 2255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abel">
    <p:bg>
      <p:bgPr>
        <a:solidFill>
          <a:srgbClr val="1155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600"/>
              </a:spcBef>
              <a:buClr>
                <a:schemeClr val="dk1"/>
              </a:buClr>
              <a:buSzPct val="100000"/>
              <a:buChar char="●"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480"/>
              </a:spcBef>
              <a:buClr>
                <a:schemeClr val="dk1"/>
              </a:buClr>
              <a:buSzPct val="100000"/>
              <a:buChar char="○"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480"/>
              </a:spcBef>
              <a:buClr>
                <a:schemeClr val="dk1"/>
              </a:buClr>
              <a:buSzPct val="100000"/>
              <a:buChar char="■"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360"/>
              </a:spcBef>
              <a:buClr>
                <a:schemeClr val="dk1"/>
              </a:buClr>
              <a:buSzPct val="100000"/>
              <a:buChar char="●"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360"/>
              </a:spcBef>
              <a:buClr>
                <a:schemeClr val="dk1"/>
              </a:buClr>
              <a:buSzPct val="100000"/>
              <a:buChar char="○"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360"/>
              </a:spcBef>
              <a:buClr>
                <a:schemeClr val="dk1"/>
              </a:buClr>
              <a:buSzPct val="100000"/>
              <a:buChar char="■"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360"/>
              </a:spcBef>
              <a:buClr>
                <a:schemeClr val="dk1"/>
              </a:buClr>
              <a:buSzPct val="100000"/>
              <a:buChar char="●"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360"/>
              </a:spcBef>
              <a:buClr>
                <a:schemeClr val="dk1"/>
              </a:buClr>
              <a:buSzPct val="100000"/>
              <a:buChar char="○"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360"/>
              </a:spcBef>
              <a:buClr>
                <a:schemeClr val="dk1"/>
              </a:buClr>
              <a:buSzPct val="1000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 b="0"/>
          </a:p>
          <a:p>
            <a:pPr lvl="0" rtl="0">
              <a:spcBef>
                <a:spcPts val="0"/>
              </a:spcBef>
              <a:buNone/>
            </a:pPr>
            <a:endParaRPr sz="2400" b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/>
              <a:t>21)  Holy Orders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457200" y="1358925"/>
            <a:ext cx="7447800" cy="2026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The sacrament whereby men become ordained </a:t>
            </a: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ministers or priests.</a:t>
            </a: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 l="562" t="17538" r="55524" b="38293"/>
          <a:stretch/>
        </p:blipFill>
        <p:spPr>
          <a:xfrm>
            <a:off x="3809753" y="2221775"/>
            <a:ext cx="4515299" cy="255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0"/>
              <a:t>30) Parish Community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457200" y="1054125"/>
            <a:ext cx="7447800" cy="2026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Involvement in the parish allows us to worship </a:t>
            </a: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God in community with other believers, and serve </a:t>
            </a: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others. By virtue of their baptism, all members have the responsibility to be actively involved in the life of the parish.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 t="8458" r="55636" b="57381"/>
          <a:stretch/>
        </p:blipFill>
        <p:spPr>
          <a:xfrm>
            <a:off x="2884000" y="2933925"/>
            <a:ext cx="3703927" cy="202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 b="0"/>
          </a:p>
          <a:p>
            <a:pPr lvl="0" rtl="0">
              <a:spcBef>
                <a:spcPts val="0"/>
              </a:spcBef>
              <a:buNone/>
            </a:pPr>
            <a:endParaRPr sz="2400" b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/>
              <a:t>22)  Hope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57200" y="1358925"/>
            <a:ext cx="7447800" cy="2026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A theological virtue which allows us to trust in God’s</a:t>
            </a: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plan even when it’s hard.</a:t>
            </a:r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 l="864" t="17850" r="56137" b="37388"/>
          <a:stretch/>
        </p:blipFill>
        <p:spPr>
          <a:xfrm>
            <a:off x="3937150" y="2400275"/>
            <a:ext cx="4029977" cy="2358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 b="0"/>
          </a:p>
          <a:p>
            <a:pPr lvl="0" rtl="0">
              <a:spcBef>
                <a:spcPts val="0"/>
              </a:spcBef>
              <a:buNone/>
            </a:pPr>
            <a:endParaRPr sz="2400" b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/>
              <a:t>23)  Incarnation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457200" y="1358925"/>
            <a:ext cx="7447800" cy="2026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Jesus is true God and true man - the central mystery of the faith.</a:t>
            </a: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 l="1046" t="17872" r="54985" b="24344"/>
          <a:stretch/>
        </p:blipFill>
        <p:spPr>
          <a:xfrm>
            <a:off x="3304700" y="2053625"/>
            <a:ext cx="3977676" cy="29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 b="0"/>
          </a:p>
          <a:p>
            <a:pPr lvl="0" rtl="0">
              <a:spcBef>
                <a:spcPts val="0"/>
              </a:spcBef>
              <a:buNone/>
            </a:pPr>
            <a:endParaRPr sz="2400" b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/>
              <a:t>24)  Kingdom of God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457200" y="1358925"/>
            <a:ext cx="7447800" cy="2026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Righteousness and peace and joy in the Holy Spirit - Jesus’ central theme.</a:t>
            </a:r>
          </a:p>
        </p:txBody>
      </p:sp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 t="8497" r="64919" b="57713"/>
          <a:stretch/>
        </p:blipFill>
        <p:spPr>
          <a:xfrm>
            <a:off x="3628000" y="1960700"/>
            <a:ext cx="4277001" cy="294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 b="0"/>
          </a:p>
          <a:p>
            <a:pPr lvl="0" rtl="0">
              <a:spcBef>
                <a:spcPts val="0"/>
              </a:spcBef>
              <a:buNone/>
            </a:pPr>
            <a:endParaRPr sz="2400" b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/>
              <a:t>25)  Lay People or Laity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457200" y="1358925"/>
            <a:ext cx="7447800" cy="2026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All the faithful except those in Holy Orders or those who belong to a religious state approved by the Church. The laity spread the Gospel by the example of their life and good works.</a:t>
            </a:r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 t="8421" r="72887" b="68186"/>
          <a:stretch/>
        </p:blipFill>
        <p:spPr>
          <a:xfrm>
            <a:off x="4323350" y="2786426"/>
            <a:ext cx="3305574" cy="202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 b="0"/>
          </a:p>
          <a:p>
            <a:pPr lvl="0" rtl="0">
              <a:spcBef>
                <a:spcPts val="0"/>
              </a:spcBef>
              <a:buNone/>
            </a:pPr>
            <a:endParaRPr sz="2400" b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/>
              <a:t>26)  Liturgical Colors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457200" y="1358925"/>
            <a:ext cx="7447800" cy="2026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Green - Ordinary Time.</a:t>
            </a: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Violet - Advent and Lent</a:t>
            </a: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White - Christmas and </a:t>
            </a: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            Easter</a:t>
            </a: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 l="1339" t="17868" r="41419" b="9493"/>
          <a:stretch/>
        </p:blipFill>
        <p:spPr>
          <a:xfrm>
            <a:off x="4391875" y="1780725"/>
            <a:ext cx="4273425" cy="3048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 b="0"/>
          </a:p>
          <a:p>
            <a:pPr lvl="0" rtl="0">
              <a:spcBef>
                <a:spcPts val="0"/>
              </a:spcBef>
              <a:buNone/>
            </a:pPr>
            <a:endParaRPr sz="2400" b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/>
              <a:t>27)  Magisterium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457200" y="1358925"/>
            <a:ext cx="7447800" cy="2026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Church’s office that teaches on matters of faith and morals.</a:t>
            </a:r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 t="8885" r="55052" b="52380"/>
          <a:stretch/>
        </p:blipFill>
        <p:spPr>
          <a:xfrm>
            <a:off x="2808250" y="2092725"/>
            <a:ext cx="3849226" cy="258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 b="0"/>
          </a:p>
          <a:p>
            <a:pPr lvl="0" rtl="0">
              <a:spcBef>
                <a:spcPts val="0"/>
              </a:spcBef>
              <a:buNone/>
            </a:pPr>
            <a:endParaRPr sz="2400" b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/>
              <a:t>28)  Martyrs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457200" y="1358925"/>
            <a:ext cx="7447800" cy="2026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Saints (people) who have died for their faith</a:t>
            </a:r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 l="1021" t="9270" r="48905" b="49102"/>
          <a:stretch/>
        </p:blipFill>
        <p:spPr>
          <a:xfrm>
            <a:off x="2147850" y="2040925"/>
            <a:ext cx="4344950" cy="281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0"/>
              <a:t>29)  	Nicene Creed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457200" y="1054125"/>
            <a:ext cx="7447800" cy="2026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A prayer we say at mass that professes our </a:t>
            </a: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beliefs, developed by the bishops at the first </a:t>
            </a: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councils of the Church held in AD 325 and 381.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pic>
        <p:nvPicPr>
          <p:cNvPr id="246" name="Shape 246"/>
          <p:cNvPicPr preferRelativeResize="0"/>
          <p:nvPr/>
        </p:nvPicPr>
        <p:blipFill rotWithShape="1">
          <a:blip r:embed="rId3">
            <a:alphaModFix/>
          </a:blip>
          <a:srcRect l="21346" t="16545" r="46967" b="14660"/>
          <a:stretch/>
        </p:blipFill>
        <p:spPr>
          <a:xfrm>
            <a:off x="2117525" y="2554100"/>
            <a:ext cx="2235363" cy="22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 rotWithShape="1">
          <a:blip r:embed="rId4">
            <a:alphaModFix/>
          </a:blip>
          <a:srcRect l="30212" t="32708" r="36370" b="41195"/>
          <a:stretch/>
        </p:blipFill>
        <p:spPr>
          <a:xfrm>
            <a:off x="4759075" y="2708225"/>
            <a:ext cx="3976825" cy="174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bel">
  <a:themeElements>
    <a:clrScheme name="Custom 352">
      <a:dk1>
        <a:srgbClr val="333333"/>
      </a:dk1>
      <a:lt1>
        <a:srgbClr val="FFFFFF"/>
      </a:lt1>
      <a:dk2>
        <a:srgbClr val="800000"/>
      </a:dk2>
      <a:lt2>
        <a:srgbClr val="CCCCCC"/>
      </a:lt2>
      <a:accent1>
        <a:srgbClr val="0E427E"/>
      </a:accent1>
      <a:accent2>
        <a:srgbClr val="C5AF48"/>
      </a:accent2>
      <a:accent3>
        <a:srgbClr val="327C56"/>
      </a:accent3>
      <a:accent4>
        <a:srgbClr val="387B7D"/>
      </a:accent4>
      <a:accent5>
        <a:srgbClr val="BA7436"/>
      </a:accent5>
      <a:accent6>
        <a:srgbClr val="804000"/>
      </a:accent6>
      <a:hlink>
        <a:srgbClr val="1D6B8D"/>
      </a:hlink>
      <a:folHlink>
        <a:srgbClr val="103B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Macintosh PowerPoint</Application>
  <PresentationFormat>On-screen Show (16:9)</PresentationFormat>
  <Paragraphs>47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Label</vt:lpstr>
      <vt:lpstr>  21)  Holy Orders</vt:lpstr>
      <vt:lpstr>  22)  Hope</vt:lpstr>
      <vt:lpstr>  23)  Incarnation</vt:lpstr>
      <vt:lpstr>  24)  Kingdom of God</vt:lpstr>
      <vt:lpstr>  25)  Lay People or Laity</vt:lpstr>
      <vt:lpstr>  26)  Liturgical Colors</vt:lpstr>
      <vt:lpstr>  27)  Magisterium</vt:lpstr>
      <vt:lpstr>  28)  Martyrs</vt:lpstr>
      <vt:lpstr>29)   Nicene Creed</vt:lpstr>
      <vt:lpstr>30) Parish Community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21)  Holy Orders</dc:title>
  <cp:lastModifiedBy>admin</cp:lastModifiedBy>
  <cp:revision>1</cp:revision>
  <dcterms:modified xsi:type="dcterms:W3CDTF">2017-11-27T00:21:31Z</dcterms:modified>
</cp:coreProperties>
</file>