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4"/>
  </p:notesMasterIdLst>
  <p:sldIdLst>
    <p:sldId id="287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968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27272"/>
              <a:buChar char="●"/>
              <a:defRPr sz="1100"/>
            </a:lvl1pPr>
            <a:lvl2pPr lvl="1">
              <a:spcBef>
                <a:spcPts val="0"/>
              </a:spcBef>
              <a:buSzPct val="127272"/>
              <a:buChar char="○"/>
              <a:defRPr sz="1100"/>
            </a:lvl2pPr>
            <a:lvl3pPr lvl="2">
              <a:spcBef>
                <a:spcPts val="0"/>
              </a:spcBef>
              <a:buSzPct val="127272"/>
              <a:buChar char="■"/>
              <a:defRPr sz="1100"/>
            </a:lvl3pPr>
            <a:lvl4pPr lvl="3">
              <a:spcBef>
                <a:spcPts val="0"/>
              </a:spcBef>
              <a:buSzPct val="127272"/>
              <a:buChar char="●"/>
              <a:defRPr sz="1100"/>
            </a:lvl4pPr>
            <a:lvl5pPr lvl="4">
              <a:spcBef>
                <a:spcPts val="0"/>
              </a:spcBef>
              <a:buSzPct val="127272"/>
              <a:buChar char="○"/>
              <a:defRPr sz="1100"/>
            </a:lvl5pPr>
            <a:lvl6pPr lvl="5">
              <a:spcBef>
                <a:spcPts val="0"/>
              </a:spcBef>
              <a:buSzPct val="127272"/>
              <a:buChar char="■"/>
              <a:defRPr sz="1100"/>
            </a:lvl6pPr>
            <a:lvl7pPr lvl="6">
              <a:spcBef>
                <a:spcPts val="0"/>
              </a:spcBef>
              <a:buSzPct val="127272"/>
              <a:buChar char="●"/>
              <a:defRPr sz="1100"/>
            </a:lvl7pPr>
            <a:lvl8pPr lvl="7">
              <a:spcBef>
                <a:spcPts val="0"/>
              </a:spcBef>
              <a:buSzPct val="127272"/>
              <a:buChar char="○"/>
              <a:defRPr sz="1100"/>
            </a:lvl8pPr>
            <a:lvl9pPr lvl="8">
              <a:spcBef>
                <a:spcPts val="0"/>
              </a:spcBef>
              <a:buSzPct val="127272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550374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372035" y="1163171"/>
            <a:ext cx="8400000" cy="3877800"/>
          </a:xfrm>
          <a:prstGeom prst="roundRect">
            <a:avLst>
              <a:gd name="adj" fmla="val 2970"/>
            </a:avLst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 rot="10800000" flipH="1">
            <a:off x="372035" y="60"/>
            <a:ext cx="8400000" cy="1049700"/>
          </a:xfrm>
          <a:prstGeom prst="round2SameRect">
            <a:avLst>
              <a:gd name="adj1" fmla="val 1059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372035" y="1163171"/>
            <a:ext cx="4114800" cy="3877800"/>
          </a:xfrm>
          <a:prstGeom prst="roundRect">
            <a:avLst>
              <a:gd name="adj" fmla="val 3784"/>
            </a:avLst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 rot="10800000" flipH="1">
            <a:off x="372035" y="60"/>
            <a:ext cx="8400000" cy="1049700"/>
          </a:xfrm>
          <a:prstGeom prst="round2SameRect">
            <a:avLst>
              <a:gd name="adj1" fmla="val 1059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25500" cy="3725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/>
          <p:nvPr/>
        </p:nvSpPr>
        <p:spPr>
          <a:xfrm>
            <a:off x="4657165" y="1163171"/>
            <a:ext cx="4114800" cy="3877800"/>
          </a:xfrm>
          <a:prstGeom prst="roundRect">
            <a:avLst>
              <a:gd name="adj" fmla="val 3784"/>
            </a:avLst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761354" y="1200150"/>
            <a:ext cx="3925500" cy="3725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372035" y="1163171"/>
            <a:ext cx="8400000" cy="3877800"/>
          </a:xfrm>
          <a:prstGeom prst="roundRect">
            <a:avLst>
              <a:gd name="adj" fmla="val 2970"/>
            </a:avLst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/>
          <p:nvPr/>
        </p:nvSpPr>
        <p:spPr>
          <a:xfrm rot="10800000" flipH="1">
            <a:off x="372035" y="60"/>
            <a:ext cx="8400000" cy="1049700"/>
          </a:xfrm>
          <a:prstGeom prst="round2SameRect">
            <a:avLst>
              <a:gd name="adj1" fmla="val 1059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72035" y="4276652"/>
            <a:ext cx="8400000" cy="649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31" name="Shape 31"/>
          <p:cNvSpPr/>
          <p:nvPr/>
        </p:nvSpPr>
        <p:spPr>
          <a:xfrm>
            <a:off x="372035" y="233280"/>
            <a:ext cx="8400000" cy="3868500"/>
          </a:xfrm>
          <a:prstGeom prst="roundRect">
            <a:avLst>
              <a:gd name="adj" fmla="val 2776"/>
            </a:avLst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372035" y="235585"/>
            <a:ext cx="8400000" cy="4672200"/>
          </a:xfrm>
          <a:prstGeom prst="roundRect">
            <a:avLst>
              <a:gd name="adj" fmla="val 2255"/>
            </a:avLst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abel">
    <p:bg>
      <p:bgPr>
        <a:solidFill>
          <a:srgbClr val="1155C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600"/>
              </a:spcBef>
              <a:buClr>
                <a:schemeClr val="dk1"/>
              </a:buClr>
              <a:buSzPct val="100000"/>
              <a:buChar char="●"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480"/>
              </a:spcBef>
              <a:buClr>
                <a:schemeClr val="dk1"/>
              </a:buClr>
              <a:buSzPct val="100000"/>
              <a:buChar char="○"/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480"/>
              </a:spcBef>
              <a:buClr>
                <a:schemeClr val="dk1"/>
              </a:buClr>
              <a:buSzPct val="100000"/>
              <a:buChar char="■"/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360"/>
              </a:spcBef>
              <a:buClr>
                <a:schemeClr val="dk1"/>
              </a:buClr>
              <a:buSzPct val="100000"/>
              <a:buChar char="●"/>
              <a:defRPr sz="1800">
                <a:solidFill>
                  <a:schemeClr val="dk1"/>
                </a:solidFill>
              </a:defRPr>
            </a:lvl4pPr>
            <a:lvl5pPr lvl="4" rtl="0">
              <a:spcBef>
                <a:spcPts val="360"/>
              </a:spcBef>
              <a:buClr>
                <a:schemeClr val="dk1"/>
              </a:buClr>
              <a:buSzPct val="100000"/>
              <a:buChar char="○"/>
              <a:defRPr sz="1800">
                <a:solidFill>
                  <a:schemeClr val="dk1"/>
                </a:solidFill>
              </a:defRPr>
            </a:lvl5pPr>
            <a:lvl6pPr lvl="5" rtl="0">
              <a:spcBef>
                <a:spcPts val="360"/>
              </a:spcBef>
              <a:buClr>
                <a:schemeClr val="dk1"/>
              </a:buClr>
              <a:buSzPct val="100000"/>
              <a:buChar char="■"/>
              <a:defRPr sz="1800">
                <a:solidFill>
                  <a:schemeClr val="dk1"/>
                </a:solidFill>
              </a:defRPr>
            </a:lvl6pPr>
            <a:lvl7pPr lvl="6" rtl="0">
              <a:spcBef>
                <a:spcPts val="360"/>
              </a:spcBef>
              <a:buClr>
                <a:schemeClr val="dk1"/>
              </a:buClr>
              <a:buSzPct val="100000"/>
              <a:buChar char="●"/>
              <a:defRPr sz="1800">
                <a:solidFill>
                  <a:schemeClr val="dk1"/>
                </a:solidFill>
              </a:defRPr>
            </a:lvl7pPr>
            <a:lvl8pPr lvl="7" rtl="0">
              <a:spcBef>
                <a:spcPts val="360"/>
              </a:spcBef>
              <a:buClr>
                <a:schemeClr val="dk1"/>
              </a:buClr>
              <a:buSzPct val="100000"/>
              <a:buChar char="○"/>
              <a:defRPr sz="1800">
                <a:solidFill>
                  <a:schemeClr val="dk1"/>
                </a:solidFill>
              </a:defRPr>
            </a:lvl8pPr>
            <a:lvl9pPr lvl="8" rtl="0">
              <a:spcBef>
                <a:spcPts val="360"/>
              </a:spcBef>
              <a:buClr>
                <a:schemeClr val="dk1"/>
              </a:buClr>
              <a:buSzPct val="100000"/>
              <a:buChar char="■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0"/>
              <a:t>31) Paschal Mystery</a:t>
            </a:r>
          </a:p>
        </p:txBody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457200" y="1054125"/>
            <a:ext cx="7447800" cy="2026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The work of salvation accomplished by Jesus’ suffering, death, resurrection and ascension. It is </a:t>
            </a:r>
          </a:p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celebrated in the liturgy of the church, and its saving effects are experienced by us in the sacraments.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</a:endParaRPr>
          </a:p>
        </p:txBody>
      </p:sp>
      <p:pic>
        <p:nvPicPr>
          <p:cNvPr id="261" name="Shape 261"/>
          <p:cNvPicPr preferRelativeResize="0"/>
          <p:nvPr/>
        </p:nvPicPr>
        <p:blipFill rotWithShape="1">
          <a:blip r:embed="rId3">
            <a:alphaModFix/>
          </a:blip>
          <a:srcRect t="8662" r="55636" b="9147"/>
          <a:stretch/>
        </p:blipFill>
        <p:spPr>
          <a:xfrm>
            <a:off x="3006575" y="2996117"/>
            <a:ext cx="1339526" cy="1763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Shape 262"/>
          <p:cNvPicPr preferRelativeResize="0"/>
          <p:nvPr/>
        </p:nvPicPr>
        <p:blipFill rotWithShape="1">
          <a:blip r:embed="rId4">
            <a:alphaModFix/>
          </a:blip>
          <a:srcRect t="17872" r="77295" b="29913"/>
          <a:stretch/>
        </p:blipFill>
        <p:spPr>
          <a:xfrm>
            <a:off x="6509475" y="2974275"/>
            <a:ext cx="1395533" cy="180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Shape 263"/>
          <p:cNvPicPr preferRelativeResize="0"/>
          <p:nvPr/>
        </p:nvPicPr>
        <p:blipFill rotWithShape="1">
          <a:blip r:embed="rId5">
            <a:alphaModFix/>
          </a:blip>
          <a:srcRect l="37648" t="24189" r="38816" b="21875"/>
          <a:stretch/>
        </p:blipFill>
        <p:spPr>
          <a:xfrm>
            <a:off x="4868675" y="2992825"/>
            <a:ext cx="1395526" cy="1797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Shape 264"/>
          <p:cNvPicPr preferRelativeResize="0"/>
          <p:nvPr/>
        </p:nvPicPr>
        <p:blipFill rotWithShape="1">
          <a:blip r:embed="rId6">
            <a:alphaModFix/>
          </a:blip>
          <a:srcRect t="8426" r="68648" b="40475"/>
          <a:stretch/>
        </p:blipFill>
        <p:spPr>
          <a:xfrm>
            <a:off x="1195725" y="2971173"/>
            <a:ext cx="1395526" cy="1773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 b="0"/>
          </a:p>
          <a:p>
            <a:pPr lvl="0" rtl="0">
              <a:spcBef>
                <a:spcPts val="0"/>
              </a:spcBef>
              <a:buNone/>
            </a:pPr>
            <a:endParaRPr sz="2400" b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/>
              <a:t>40)  Sin</a:t>
            </a:r>
          </a:p>
        </p:txBody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457200" y="1358925"/>
            <a:ext cx="7447800" cy="2026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A turning away from God; an action contrary to God’s law.</a:t>
            </a:r>
          </a:p>
        </p:txBody>
      </p:sp>
      <p:pic>
        <p:nvPicPr>
          <p:cNvPr id="327" name="Shape 327"/>
          <p:cNvPicPr preferRelativeResize="0"/>
          <p:nvPr/>
        </p:nvPicPr>
        <p:blipFill rotWithShape="1">
          <a:blip r:embed="rId3">
            <a:alphaModFix/>
          </a:blip>
          <a:srcRect l="-508" t="17484" r="86976" b="57622"/>
          <a:stretch/>
        </p:blipFill>
        <p:spPr>
          <a:xfrm>
            <a:off x="1564250" y="2256075"/>
            <a:ext cx="2271026" cy="234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Shape 328"/>
          <p:cNvPicPr preferRelativeResize="0"/>
          <p:nvPr/>
        </p:nvPicPr>
        <p:blipFill rotWithShape="1">
          <a:blip r:embed="rId4">
            <a:alphaModFix/>
          </a:blip>
          <a:srcRect l="864" t="18030" r="55020" b="31773"/>
          <a:stretch/>
        </p:blipFill>
        <p:spPr>
          <a:xfrm>
            <a:off x="4361350" y="2485450"/>
            <a:ext cx="3167337" cy="2026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 b="0"/>
          </a:p>
          <a:p>
            <a:pPr lvl="0" rtl="0">
              <a:spcBef>
                <a:spcPts val="0"/>
              </a:spcBef>
              <a:buNone/>
            </a:pPr>
            <a:endParaRPr sz="2400" b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/>
              <a:t>41)  Ten Commandments</a:t>
            </a:r>
          </a:p>
        </p:txBody>
      </p:sp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457200" y="1358925"/>
            <a:ext cx="7026900" cy="2697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The moral law given to Moses on Mount Sinai.The first 3 tell us how to love God. The final 7 tell us how to love our neighbor.</a:t>
            </a:r>
          </a:p>
        </p:txBody>
      </p:sp>
      <p:pic>
        <p:nvPicPr>
          <p:cNvPr id="335" name="Shape 335"/>
          <p:cNvPicPr preferRelativeResize="0"/>
          <p:nvPr/>
        </p:nvPicPr>
        <p:blipFill rotWithShape="1">
          <a:blip r:embed="rId3">
            <a:alphaModFix/>
          </a:blip>
          <a:srcRect l="4942" t="23653" r="48293" b="13354"/>
          <a:stretch/>
        </p:blipFill>
        <p:spPr>
          <a:xfrm>
            <a:off x="5133275" y="2402675"/>
            <a:ext cx="3483416" cy="2638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 b="0"/>
          </a:p>
          <a:p>
            <a:pPr lvl="0" rtl="0">
              <a:spcBef>
                <a:spcPts val="0"/>
              </a:spcBef>
              <a:buNone/>
            </a:pPr>
            <a:endParaRPr sz="2400" b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/>
              <a:t>42) Theological Virtues</a:t>
            </a:r>
          </a:p>
        </p:txBody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457200" y="1358925"/>
            <a:ext cx="7026900" cy="2697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Virtues given by God: faith, hope, and charity</a:t>
            </a:r>
          </a:p>
        </p:txBody>
      </p:sp>
      <p:pic>
        <p:nvPicPr>
          <p:cNvPr id="342" name="Shape 342"/>
          <p:cNvPicPr preferRelativeResize="0"/>
          <p:nvPr/>
        </p:nvPicPr>
        <p:blipFill rotWithShape="1">
          <a:blip r:embed="rId3">
            <a:alphaModFix/>
          </a:blip>
          <a:srcRect t="8884" r="64407" b="56506"/>
          <a:stretch/>
        </p:blipFill>
        <p:spPr>
          <a:xfrm>
            <a:off x="2130925" y="2077475"/>
            <a:ext cx="3558179" cy="2697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 b="0"/>
          </a:p>
          <a:p>
            <a:pPr lvl="0" rtl="0">
              <a:spcBef>
                <a:spcPts val="0"/>
              </a:spcBef>
              <a:buNone/>
            </a:pPr>
            <a:endParaRPr sz="2400" b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/>
              <a:t>32)  Pentecost</a:t>
            </a:r>
          </a:p>
        </p:txBody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457200" y="1358925"/>
            <a:ext cx="7447800" cy="2026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The day Christians celebrate the coming of the Holy Spirit to the disciples.</a:t>
            </a:r>
          </a:p>
        </p:txBody>
      </p:sp>
      <p:pic>
        <p:nvPicPr>
          <p:cNvPr id="271" name="Shape 271"/>
          <p:cNvPicPr preferRelativeResize="0"/>
          <p:nvPr/>
        </p:nvPicPr>
        <p:blipFill rotWithShape="1">
          <a:blip r:embed="rId3">
            <a:alphaModFix/>
          </a:blip>
          <a:srcRect l="3134" t="21122" r="38283" b="17845"/>
          <a:stretch/>
        </p:blipFill>
        <p:spPr>
          <a:xfrm>
            <a:off x="3649675" y="2201025"/>
            <a:ext cx="4515399" cy="264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 b="0"/>
          </a:p>
          <a:p>
            <a:pPr lvl="0" rtl="0">
              <a:spcBef>
                <a:spcPts val="0"/>
              </a:spcBef>
              <a:buNone/>
            </a:pPr>
            <a:endParaRPr sz="2400" b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/>
              <a:t>33)  Pope</a:t>
            </a:r>
          </a:p>
        </p:txBody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457200" y="1358925"/>
            <a:ext cx="7447800" cy="2026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The leader of the Catholic Church throughout </a:t>
            </a:r>
          </a:p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the world. The highest teaching </a:t>
            </a:r>
          </a:p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authority along with the bishops.</a:t>
            </a:r>
          </a:p>
        </p:txBody>
      </p:sp>
      <p:pic>
        <p:nvPicPr>
          <p:cNvPr id="278" name="Shape 278"/>
          <p:cNvPicPr preferRelativeResize="0"/>
          <p:nvPr/>
        </p:nvPicPr>
        <p:blipFill rotWithShape="1">
          <a:blip r:embed="rId3">
            <a:alphaModFix/>
          </a:blip>
          <a:srcRect l="3265" t="21122" r="68161" b="17153"/>
          <a:stretch/>
        </p:blipFill>
        <p:spPr>
          <a:xfrm>
            <a:off x="5992275" y="2030200"/>
            <a:ext cx="2325625" cy="282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 b="0"/>
          </a:p>
          <a:p>
            <a:pPr lvl="0" rtl="0">
              <a:spcBef>
                <a:spcPts val="0"/>
              </a:spcBef>
              <a:buNone/>
            </a:pPr>
            <a:endParaRPr sz="2400" b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/>
              <a:t>34)  Prayer</a:t>
            </a:r>
          </a:p>
        </p:txBody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457200" y="1358925"/>
            <a:ext cx="7447800" cy="2026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Raising one’s mind and heart to God and by doing so receiving God’s grace and strength.</a:t>
            </a:r>
          </a:p>
        </p:txBody>
      </p:sp>
      <p:pic>
        <p:nvPicPr>
          <p:cNvPr id="285" name="Shape 285"/>
          <p:cNvPicPr preferRelativeResize="0"/>
          <p:nvPr/>
        </p:nvPicPr>
        <p:blipFill rotWithShape="1">
          <a:blip r:embed="rId3">
            <a:alphaModFix/>
          </a:blip>
          <a:srcRect l="3134" t="20889" r="50288" b="23418"/>
          <a:stretch/>
        </p:blipFill>
        <p:spPr>
          <a:xfrm>
            <a:off x="2764138" y="2475125"/>
            <a:ext cx="3615723" cy="2430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 b="0"/>
          </a:p>
          <a:p>
            <a:pPr lvl="0" rtl="0">
              <a:spcBef>
                <a:spcPts val="0"/>
              </a:spcBef>
              <a:buNone/>
            </a:pPr>
            <a:endParaRPr sz="2400" b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/>
              <a:t>35)  Prodigal Son</a:t>
            </a:r>
          </a:p>
        </p:txBody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457200" y="1358925"/>
            <a:ext cx="7447800" cy="2026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A story of forgiveness. The father was filled with joy upon seeing his son return home.</a:t>
            </a:r>
          </a:p>
        </p:txBody>
      </p:sp>
      <p:pic>
        <p:nvPicPr>
          <p:cNvPr id="292" name="Shape 292"/>
          <p:cNvPicPr preferRelativeResize="0"/>
          <p:nvPr/>
        </p:nvPicPr>
        <p:blipFill rotWithShape="1">
          <a:blip r:embed="rId3">
            <a:alphaModFix/>
          </a:blip>
          <a:srcRect l="3134" t="21122" r="59422" b="17153"/>
          <a:stretch/>
        </p:blipFill>
        <p:spPr>
          <a:xfrm>
            <a:off x="5364175" y="2082150"/>
            <a:ext cx="2936726" cy="272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 b="0"/>
          </a:p>
          <a:p>
            <a:pPr lvl="0" rtl="0">
              <a:spcBef>
                <a:spcPts val="0"/>
              </a:spcBef>
              <a:buNone/>
            </a:pPr>
            <a:endParaRPr sz="2400" b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/>
              <a:t>36) Resurrection</a:t>
            </a:r>
          </a:p>
        </p:txBody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457200" y="1054125"/>
            <a:ext cx="7447800" cy="2026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Jesus’ rising from the dead after He was crucified.</a:t>
            </a:r>
          </a:p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It confirms what Jesus taught </a:t>
            </a:r>
          </a:p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about himself and the Kingdom </a:t>
            </a:r>
          </a:p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of Heaven.</a:t>
            </a:r>
          </a:p>
        </p:txBody>
      </p:sp>
      <p:pic>
        <p:nvPicPr>
          <p:cNvPr id="299" name="Shape 299"/>
          <p:cNvPicPr preferRelativeResize="0"/>
          <p:nvPr/>
        </p:nvPicPr>
        <p:blipFill rotWithShape="1">
          <a:blip r:embed="rId3">
            <a:alphaModFix/>
          </a:blip>
          <a:srcRect l="37648" t="24189" r="38816" b="21875"/>
          <a:stretch/>
        </p:blipFill>
        <p:spPr>
          <a:xfrm>
            <a:off x="5109325" y="1782800"/>
            <a:ext cx="2433601" cy="313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 b="0"/>
          </a:p>
          <a:p>
            <a:pPr lvl="0" rtl="0">
              <a:spcBef>
                <a:spcPts val="0"/>
              </a:spcBef>
              <a:buNone/>
            </a:pPr>
            <a:endParaRPr sz="2400" b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/>
              <a:t>37)  Sacraments</a:t>
            </a:r>
          </a:p>
        </p:txBody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457200" y="1358925"/>
            <a:ext cx="7447800" cy="2026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Signs of God’s grace and love. Christ’s acting through the Church that transforms us.</a:t>
            </a:r>
          </a:p>
        </p:txBody>
      </p:sp>
      <p:pic>
        <p:nvPicPr>
          <p:cNvPr id="306" name="Shape 306"/>
          <p:cNvPicPr preferRelativeResize="0"/>
          <p:nvPr/>
        </p:nvPicPr>
        <p:blipFill rotWithShape="1">
          <a:blip r:embed="rId3">
            <a:alphaModFix/>
          </a:blip>
          <a:srcRect t="9269" r="68866" b="35977"/>
          <a:stretch/>
        </p:blipFill>
        <p:spPr>
          <a:xfrm>
            <a:off x="5223475" y="2025250"/>
            <a:ext cx="2013299" cy="276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 b="0"/>
          </a:p>
          <a:p>
            <a:pPr lvl="0" rtl="0">
              <a:spcBef>
                <a:spcPts val="0"/>
              </a:spcBef>
              <a:buNone/>
            </a:pPr>
            <a:endParaRPr sz="2400" b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/>
              <a:t>38)  Sacramentals</a:t>
            </a:r>
          </a:p>
        </p:txBody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457200" y="1358925"/>
            <a:ext cx="7447800" cy="2026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Objects, actions, and blessings that help us grow in holiness</a:t>
            </a:r>
          </a:p>
        </p:txBody>
      </p:sp>
      <p:pic>
        <p:nvPicPr>
          <p:cNvPr id="313" name="Shape 313"/>
          <p:cNvPicPr preferRelativeResize="0"/>
          <p:nvPr/>
        </p:nvPicPr>
        <p:blipFill rotWithShape="1">
          <a:blip r:embed="rId3">
            <a:alphaModFix/>
          </a:blip>
          <a:srcRect t="8882" r="37581" b="30445"/>
          <a:stretch/>
        </p:blipFill>
        <p:spPr>
          <a:xfrm>
            <a:off x="2705323" y="2084900"/>
            <a:ext cx="3658026" cy="2772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 b="0"/>
          </a:p>
          <a:p>
            <a:pPr lvl="0" rtl="0">
              <a:spcBef>
                <a:spcPts val="0"/>
              </a:spcBef>
              <a:buNone/>
            </a:pPr>
            <a:endParaRPr sz="2400" b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/>
              <a:t>39)  Salvation</a:t>
            </a:r>
          </a:p>
        </p:txBody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457200" y="1358925"/>
            <a:ext cx="7447800" cy="2026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The act of saving men from their separation from God, what Jesus through His Death and Resurrection offered to all people.</a:t>
            </a:r>
          </a:p>
        </p:txBody>
      </p:sp>
      <p:pic>
        <p:nvPicPr>
          <p:cNvPr id="320" name="Shape 320"/>
          <p:cNvPicPr preferRelativeResize="0"/>
          <p:nvPr/>
        </p:nvPicPr>
        <p:blipFill rotWithShape="1">
          <a:blip r:embed="rId3">
            <a:alphaModFix/>
          </a:blip>
          <a:srcRect l="1072" t="17851" r="37286" b="33040"/>
          <a:stretch/>
        </p:blipFill>
        <p:spPr>
          <a:xfrm>
            <a:off x="3146025" y="2654950"/>
            <a:ext cx="5289224" cy="2369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bel">
  <a:themeElements>
    <a:clrScheme name="Custom 352">
      <a:dk1>
        <a:srgbClr val="333333"/>
      </a:dk1>
      <a:lt1>
        <a:srgbClr val="FFFFFF"/>
      </a:lt1>
      <a:dk2>
        <a:srgbClr val="800000"/>
      </a:dk2>
      <a:lt2>
        <a:srgbClr val="CCCCCC"/>
      </a:lt2>
      <a:accent1>
        <a:srgbClr val="0E427E"/>
      </a:accent1>
      <a:accent2>
        <a:srgbClr val="C5AF48"/>
      </a:accent2>
      <a:accent3>
        <a:srgbClr val="327C56"/>
      </a:accent3>
      <a:accent4>
        <a:srgbClr val="387B7D"/>
      </a:accent4>
      <a:accent5>
        <a:srgbClr val="BA7436"/>
      </a:accent5>
      <a:accent6>
        <a:srgbClr val="804000"/>
      </a:accent6>
      <a:hlink>
        <a:srgbClr val="1D6B8D"/>
      </a:hlink>
      <a:folHlink>
        <a:srgbClr val="103B4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274</Words>
  <Application>Microsoft Macintosh PowerPoint</Application>
  <PresentationFormat>On-screen Show (16:9)</PresentationFormat>
  <Paragraphs>52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Label</vt:lpstr>
      <vt:lpstr>31) Paschal Mystery</vt:lpstr>
      <vt:lpstr>  32)  Pentecost</vt:lpstr>
      <vt:lpstr>  33)  Pope</vt:lpstr>
      <vt:lpstr>  34)  Prayer</vt:lpstr>
      <vt:lpstr>  35)  Prodigal Son</vt:lpstr>
      <vt:lpstr>  36) Resurrection</vt:lpstr>
      <vt:lpstr>  37)  Sacraments</vt:lpstr>
      <vt:lpstr>  38)  Sacramentals</vt:lpstr>
      <vt:lpstr>  39)  Salvation</vt:lpstr>
      <vt:lpstr>  40)  Sin</vt:lpstr>
      <vt:lpstr>  41)  Ten Commandments</vt:lpstr>
      <vt:lpstr>  42) Theological Virtues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31) Paschal Mystery</dc:title>
  <cp:lastModifiedBy>admin</cp:lastModifiedBy>
  <cp:revision>1</cp:revision>
  <dcterms:modified xsi:type="dcterms:W3CDTF">2017-11-27T00:23:23Z</dcterms:modified>
</cp:coreProperties>
</file>