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5" d="100"/>
          <a:sy n="25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57823-0CB5-DA46-AD05-DE5C0C85A9EF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C69D-FA2E-164A-8144-AA6247E5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6EDC-97A6-6C4C-89C1-5C45AACA5D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4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36CA68-AB65-4052-8154-4FBDB205C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3374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9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2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9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4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6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6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20000"/>
              <a:lumOff val="80000"/>
            </a:schemeClr>
          </a:fgClr>
          <a:bgClr>
            <a:schemeClr val="tx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8491-CD55-0F43-8433-3752650C57FC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0399-E145-D747-BFFF-9FDA6EBD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315200" cy="5562600"/>
          </a:xfr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b="1" dirty="0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b="1" dirty="0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b="1" dirty="0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b="1" dirty="0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>Back-to-School </a:t>
            </a:r>
            <a:br>
              <a:rPr lang="en-US" b="1" dirty="0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b="1" dirty="0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>Night</a:t>
            </a:r>
            <a:br>
              <a:rPr lang="en-US" b="1" dirty="0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b="1" dirty="0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>GRADE 5 </a:t>
            </a:r>
            <a:r>
              <a:rPr lang="en-US" b="1" dirty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b="1" dirty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b="1" dirty="0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b="1" dirty="0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495800"/>
            <a:ext cx="4648200" cy="1295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solidFill>
                  <a:srgbClr val="660066"/>
                </a:solidFill>
                <a:latin typeface="KG Second Chances Solid"/>
                <a:cs typeface="KG Second Chances Solid"/>
              </a:rPr>
              <a:t>2016-2017</a:t>
            </a:r>
          </a:p>
          <a:p>
            <a:pPr algn="l"/>
            <a:r>
              <a:rPr lang="en-US" sz="2400" b="1" dirty="0" smtClean="0">
                <a:solidFill>
                  <a:srgbClr val="660066"/>
                </a:solidFill>
                <a:latin typeface="KG Second Chances Solid"/>
                <a:cs typeface="KG Second Chances Solid"/>
              </a:rPr>
              <a:t>St. Gregory the Great 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KG Second Chances Solid"/>
                <a:cs typeface="KG Second Chances Solid"/>
              </a:rPr>
              <a:t>Teacher: Mrs. Brown </a:t>
            </a:r>
            <a:endParaRPr lang="en-US" sz="2400" b="1" dirty="0">
              <a:solidFill>
                <a:srgbClr val="0000FF"/>
              </a:solidFill>
              <a:latin typeface="KG Second Chances Solid"/>
              <a:cs typeface="KG Second Chances Solid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85800" y="457200"/>
            <a:ext cx="7620000" cy="59436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2" descr="school-kids-schoolho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33800"/>
            <a:ext cx="2819400" cy="2967790"/>
          </a:xfrm>
          <a:prstGeom prst="rect">
            <a:avLst/>
          </a:prstGeom>
        </p:spPr>
      </p:pic>
      <p:pic>
        <p:nvPicPr>
          <p:cNvPr id="4" name="Picture 3" descr="kids-holding-welcome-sig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990">
            <a:off x="578056" y="527772"/>
            <a:ext cx="3332680" cy="20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5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30 at 7.30.53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8381"/>
          <a:stretch/>
        </p:blipFill>
        <p:spPr>
          <a:xfrm>
            <a:off x="-16049" y="1066800"/>
            <a:ext cx="9144000" cy="5309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7924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https://hosted380.renlearn.com/306665/</a:t>
            </a:r>
            <a:r>
              <a:rPr lang="en-US" dirty="0" err="1"/>
              <a:t>HomeConnect</a:t>
            </a:r>
            <a:r>
              <a:rPr lang="en-US" dirty="0"/>
              <a:t>/</a:t>
            </a:r>
            <a:r>
              <a:rPr lang="en-US" dirty="0" err="1"/>
              <a:t>Login.aspx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4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038600" y="1295400"/>
            <a:ext cx="7620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40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8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870700" cy="838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dirty="0" smtClean="0">
                <a:latin typeface="KG Second Chances Solid"/>
                <a:cs typeface="KG Second Chances Solid"/>
              </a:rPr>
              <a:t>Agenda</a:t>
            </a:r>
            <a:endParaRPr lang="en-US" dirty="0">
              <a:latin typeface="KG Second Chances Solid"/>
              <a:cs typeface="KG Second Chances Solid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6781800" cy="4495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sz="3500" dirty="0" smtClean="0">
                <a:latin typeface="KG Second Chances Solid"/>
                <a:cs typeface="KG Second Chances Solid"/>
              </a:rPr>
              <a:t>Meet the teacher</a:t>
            </a:r>
            <a:endParaRPr lang="en-US" sz="3500" dirty="0">
              <a:latin typeface="KG Second Chances Solid"/>
              <a:cs typeface="KG Second Chances Solid"/>
            </a:endParaRP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sz="3500" dirty="0" smtClean="0">
                <a:latin typeface="KG Second Chances Solid"/>
                <a:cs typeface="KG Second Chances Solid"/>
              </a:rPr>
              <a:t>Receive Important Information</a:t>
            </a:r>
            <a:endParaRPr lang="en-US" sz="3500" dirty="0">
              <a:latin typeface="KG Second Chances Solid"/>
              <a:cs typeface="KG Second Chances Solid"/>
            </a:endParaRP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sz="3500" dirty="0" smtClean="0">
                <a:latin typeface="KG Second Chances Solid"/>
                <a:cs typeface="KG Second Chances Solid"/>
              </a:rPr>
              <a:t>Check Out Our Classroom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sz="3500" dirty="0" smtClean="0">
                <a:latin typeface="KG Second Chances Solid"/>
                <a:cs typeface="KG Second Chances Solid"/>
              </a:rPr>
              <a:t>Get Ready for a Great Year!</a:t>
            </a:r>
            <a:endParaRPr lang="en-US" sz="3500" dirty="0">
              <a:latin typeface="KG Second Chances Solid"/>
              <a:cs typeface="KG Second Chances Solid"/>
            </a:endParaRP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endParaRPr lang="en-US" dirty="0">
              <a:latin typeface="KG Second Chances Solid"/>
              <a:cs typeface="KG Second Chances Solid"/>
            </a:endParaRPr>
          </a:p>
        </p:txBody>
      </p:sp>
      <p:pic>
        <p:nvPicPr>
          <p:cNvPr id="9" name="Picture 8" descr="child-waiting-for-school-b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38600"/>
            <a:ext cx="4286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9395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latin typeface="KG Second Chances Solid"/>
                <a:cs typeface="KG Second Chances Solid"/>
              </a:rPr>
              <a:t>My Goals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0866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>
                <a:latin typeface="KG Second Chances Solid"/>
                <a:cs typeface="KG Second Chances Solid"/>
              </a:rPr>
              <a:t>To </a:t>
            </a:r>
            <a:r>
              <a:rPr lang="en-US" sz="3500" dirty="0" smtClean="0">
                <a:latin typeface="KG Second Chances Solid"/>
                <a:cs typeface="KG Second Chances Solid"/>
              </a:rPr>
              <a:t>provide a safe, positive, and nurturing learning environment for your child.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KG Second Chances Solid"/>
                <a:cs typeface="KG Second Chances Solid"/>
              </a:rPr>
              <a:t>To assist your child in reaching his/her highest potential.</a:t>
            </a:r>
            <a:endParaRPr lang="en-US" sz="3500" dirty="0">
              <a:latin typeface="KG Second Chances Solid"/>
              <a:cs typeface="KG Second Chances Solid"/>
            </a:endParaRP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KG Second Chances Solid"/>
                <a:cs typeface="KG Second Chances Solid"/>
              </a:rPr>
              <a:t>To encourage and support them in reaching their goals!</a:t>
            </a:r>
            <a:endParaRPr lang="en-US" sz="3500" dirty="0">
              <a:latin typeface="KG Second Chances Solid"/>
              <a:cs typeface="KG Second Chances Solid"/>
            </a:endParaRPr>
          </a:p>
        </p:txBody>
      </p:sp>
      <p:pic>
        <p:nvPicPr>
          <p:cNvPr id="2" name="Picture 1" descr="hand-sha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953000"/>
            <a:ext cx="29051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3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6870700" cy="762000"/>
          </a:xfrm>
          <a:noFill/>
        </p:spPr>
        <p:txBody>
          <a:bodyPr>
            <a:spAutoFit/>
          </a:bodyPr>
          <a:lstStyle/>
          <a:p>
            <a:r>
              <a:rPr lang="en-US" dirty="0" smtClean="0">
                <a:latin typeface="KG Second Chances Solid"/>
                <a:cs typeface="KG Second Chances Solid"/>
              </a:rPr>
              <a:t>Student Goal:</a:t>
            </a:r>
            <a:endParaRPr lang="en-US" dirty="0">
              <a:latin typeface="KG Second Chances Solid"/>
              <a:cs typeface="KG Second Chances Solid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6019800" cy="3276600"/>
          </a:xfrm>
        </p:spPr>
        <p:txBody>
          <a:bodyPr>
            <a:noAutofit/>
          </a:bodyPr>
          <a:lstStyle/>
          <a:p>
            <a:pPr marL="933450" lvl="1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sz="3600" dirty="0" smtClean="0">
                <a:latin typeface="KG Second Chances Solid"/>
                <a:cs typeface="KG Second Chances Solid"/>
              </a:rPr>
              <a:t>To learn and to interact   in a positive considerate manner</a:t>
            </a:r>
          </a:p>
          <a:p>
            <a:pPr marL="933450" lvl="1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sz="3600" dirty="0" smtClean="0">
                <a:latin typeface="KG Second Chances Solid"/>
                <a:cs typeface="KG Second Chances Solid"/>
              </a:rPr>
              <a:t>Self-monitor behavior</a:t>
            </a:r>
          </a:p>
          <a:p>
            <a:pPr marL="933450" lvl="1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en-US" sz="3600" dirty="0" smtClean="0">
                <a:latin typeface="KG Second Chances Solid"/>
                <a:cs typeface="KG Second Chances Solid"/>
              </a:rPr>
              <a:t>Make good choices</a:t>
            </a:r>
          </a:p>
        </p:txBody>
      </p:sp>
      <p:pic>
        <p:nvPicPr>
          <p:cNvPr id="3" name="Picture 2" descr="boy-wearing-sheriff-bad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26384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3360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>
                <a:latin typeface="KG Second Chances Solid"/>
                <a:cs typeface="KG Second Chances Solid"/>
              </a:rPr>
              <a:t>Classroom Community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600201"/>
            <a:ext cx="56388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latin typeface="KG Second Chances Solid"/>
                <a:cs typeface="KG Second Chances Solid"/>
              </a:rPr>
              <a:t>Our classroom </a:t>
            </a:r>
            <a:r>
              <a:rPr lang="en-US" sz="3400" dirty="0">
                <a:latin typeface="KG Second Chances Solid"/>
                <a:cs typeface="KG Second Chances Solid"/>
              </a:rPr>
              <a:t>rules are:</a:t>
            </a:r>
          </a:p>
          <a:p>
            <a:pPr lvl="1"/>
            <a:r>
              <a:rPr lang="en-US" sz="3400" dirty="0" smtClean="0">
                <a:latin typeface="KG Second Chances Solid"/>
                <a:cs typeface="KG Second Chances Solid"/>
              </a:rPr>
              <a:t>Respect others, respect yourself, respect the school</a:t>
            </a:r>
            <a:endParaRPr lang="en-US" sz="3400" dirty="0">
              <a:latin typeface="KG Second Chances Solid"/>
              <a:cs typeface="KG Second Chances Solid"/>
            </a:endParaRPr>
          </a:p>
          <a:p>
            <a:pPr lvl="1"/>
            <a:r>
              <a:rPr lang="en-US" sz="3400" dirty="0" smtClean="0">
                <a:latin typeface="KG Second Chances Solid"/>
                <a:cs typeface="KG Second Chances Solid"/>
              </a:rPr>
              <a:t>Follow directions </a:t>
            </a:r>
          </a:p>
          <a:p>
            <a:pPr lvl="1"/>
            <a:r>
              <a:rPr lang="en-US" sz="3400" dirty="0" smtClean="0">
                <a:latin typeface="KG Second Chances Solid"/>
                <a:cs typeface="KG Second Chances Solid"/>
              </a:rPr>
              <a:t>Be safe</a:t>
            </a:r>
            <a:endParaRPr lang="en-US" sz="3400" dirty="0">
              <a:latin typeface="KG Second Chances Solid"/>
              <a:cs typeface="KG Second Chances Solid"/>
            </a:endParaRPr>
          </a:p>
          <a:p>
            <a:pPr lvl="1"/>
            <a:r>
              <a:rPr lang="en-US" sz="3400" dirty="0" smtClean="0">
                <a:latin typeface="KG Second Chances Solid"/>
                <a:cs typeface="KG Second Chances Solid"/>
              </a:rPr>
              <a:t>Be honest</a:t>
            </a:r>
            <a:endParaRPr lang="en-US" sz="3400" dirty="0">
              <a:latin typeface="KG Second Chances Solid"/>
              <a:cs typeface="KG Second Chances Solid"/>
            </a:endParaRPr>
          </a:p>
          <a:p>
            <a:pPr lvl="1"/>
            <a:r>
              <a:rPr lang="en-US" sz="3400" dirty="0" smtClean="0">
                <a:latin typeface="KG Second Chances Solid"/>
                <a:cs typeface="KG Second Chances Solid"/>
              </a:rPr>
              <a:t>Make “good” choices</a:t>
            </a:r>
            <a:endParaRPr lang="en-US" sz="3400" dirty="0">
              <a:latin typeface="KG Second Chances Solid"/>
              <a:cs typeface="KG Second Chances Solid"/>
            </a:endParaRPr>
          </a:p>
        </p:txBody>
      </p:sp>
      <p:pic>
        <p:nvPicPr>
          <p:cNvPr id="2" name="Picture 1" descr="boy-hugging-ea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2590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>
                <a:latin typeface="KG Second Chances Solid"/>
                <a:cs typeface="KG Second Chances Solid"/>
              </a:rPr>
              <a:t>Class Subjects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6858000" cy="45259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>
                <a:latin typeface="KG Second Chances Solid"/>
                <a:cs typeface="KG Second Chances Solid"/>
              </a:rPr>
              <a:t>The subjects we cover </a:t>
            </a:r>
            <a:r>
              <a:rPr lang="en-US" dirty="0" smtClean="0">
                <a:latin typeface="KG Second Chances Solid"/>
                <a:cs typeface="KG Second Chances Solid"/>
              </a:rPr>
              <a:t>in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KG Second Chances Solid"/>
                <a:cs typeface="KG Second Chances Solid"/>
              </a:rPr>
              <a:t>	</a:t>
            </a:r>
            <a:r>
              <a:rPr lang="en-US" b="1" dirty="0" smtClean="0">
                <a:solidFill>
                  <a:srgbClr val="0000FF"/>
                </a:solidFill>
                <a:latin typeface="KG Second Chances Solid"/>
                <a:cs typeface="KG Second Chances Solid"/>
              </a:rPr>
              <a:t>Grade 5</a:t>
            </a:r>
            <a:r>
              <a:rPr lang="en-US" dirty="0" smtClean="0">
                <a:latin typeface="KG Second Chances Solid"/>
                <a:cs typeface="KG Second Chances Solid"/>
              </a:rPr>
              <a:t> are</a:t>
            </a:r>
            <a:r>
              <a:rPr lang="en-US" dirty="0">
                <a:latin typeface="KG Second Chances Solid"/>
                <a:cs typeface="KG Second Chances Solid"/>
              </a:rPr>
              <a:t>:</a:t>
            </a:r>
          </a:p>
          <a:p>
            <a:pPr lvl="1"/>
            <a:r>
              <a:rPr lang="en-US" dirty="0">
                <a:latin typeface="KG Second Chances Solid"/>
                <a:cs typeface="KG Second Chances Solid"/>
              </a:rPr>
              <a:t>Reading and Writing</a:t>
            </a:r>
          </a:p>
          <a:p>
            <a:pPr lvl="1"/>
            <a:r>
              <a:rPr lang="en-US" dirty="0" smtClean="0">
                <a:latin typeface="KG Second Chances Solid"/>
                <a:cs typeface="KG Second Chances Solid"/>
              </a:rPr>
              <a:t>Math</a:t>
            </a:r>
            <a:endParaRPr lang="en-US" dirty="0">
              <a:latin typeface="KG Second Chances Solid"/>
              <a:cs typeface="KG Second Chances Solid"/>
            </a:endParaRPr>
          </a:p>
          <a:p>
            <a:pPr lvl="1"/>
            <a:r>
              <a:rPr lang="en-US" dirty="0" smtClean="0">
                <a:latin typeface="KG Second Chances Solid"/>
                <a:cs typeface="KG Second Chances Solid"/>
              </a:rPr>
              <a:t>Religion</a:t>
            </a:r>
          </a:p>
          <a:p>
            <a:pPr lvl="1"/>
            <a:r>
              <a:rPr lang="en-US" dirty="0" smtClean="0">
                <a:latin typeface="KG Second Chances Solid"/>
                <a:cs typeface="KG Second Chances Solid"/>
              </a:rPr>
              <a:t>Social Studies</a:t>
            </a:r>
          </a:p>
          <a:p>
            <a:pPr lvl="1"/>
            <a:r>
              <a:rPr lang="en-US" dirty="0" smtClean="0">
                <a:latin typeface="KG Second Chances Solid"/>
                <a:cs typeface="KG Second Chances Solid"/>
              </a:rPr>
              <a:t>Art </a:t>
            </a:r>
          </a:p>
          <a:p>
            <a:pPr lvl="1"/>
            <a:r>
              <a:rPr lang="en-US" dirty="0" smtClean="0">
                <a:latin typeface="KG Second Chances Solid"/>
                <a:cs typeface="KG Second Chances Solid"/>
              </a:rPr>
              <a:t>Computers</a:t>
            </a:r>
          </a:p>
          <a:p>
            <a:pPr lvl="1"/>
            <a:r>
              <a:rPr lang="en-US" i="1" u="sng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G Second Chances Solid"/>
                <a:cs typeface="KG Second Chances Solid"/>
              </a:rPr>
              <a:t>Science  </a:t>
            </a:r>
            <a:r>
              <a:rPr lang="en-US" b="1" i="1" u="sng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G Second Chances Solid"/>
                <a:cs typeface="KG Second Chances Solid"/>
              </a:rPr>
              <a:t>*Mrs. </a:t>
            </a:r>
            <a:r>
              <a:rPr lang="en-US" b="1" i="1" u="sng" dirty="0" err="1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G Second Chances Solid"/>
                <a:cs typeface="KG Second Chances Solid"/>
              </a:rPr>
              <a:t>Romo</a:t>
            </a:r>
            <a:endParaRPr lang="en-US" b="1" i="1" u="sng" dirty="0" smtClean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G Second Chances Solid"/>
              <a:cs typeface="KG Second Chances Solid"/>
            </a:endParaRPr>
          </a:p>
          <a:p>
            <a:pPr lvl="1"/>
            <a:r>
              <a:rPr lang="en-US" i="1" u="sng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G Second Chances Solid"/>
                <a:cs typeface="KG Second Chances Solid"/>
              </a:rPr>
              <a:t>Music </a:t>
            </a:r>
            <a:r>
              <a:rPr lang="en-US" b="1" i="1" u="sng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G Second Chances Solid"/>
                <a:cs typeface="KG Second Chances Solid"/>
              </a:rPr>
              <a:t>*Mr. </a:t>
            </a:r>
            <a:r>
              <a:rPr lang="en-US" b="1" i="1" u="sng" dirty="0" err="1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G Second Chances Solid"/>
                <a:cs typeface="KG Second Chances Solid"/>
              </a:rPr>
              <a:t>Hammerbacher</a:t>
            </a:r>
            <a:endParaRPr lang="en-US" b="1" i="1" u="sng" dirty="0" smtClean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G Second Chances Solid"/>
              <a:cs typeface="KG Second Chances Solid"/>
            </a:endParaRPr>
          </a:p>
          <a:p>
            <a:pPr lvl="1"/>
            <a:r>
              <a:rPr lang="en-US" i="1" u="sng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G Second Chances Solid"/>
                <a:cs typeface="KG Second Chances Solid"/>
              </a:rPr>
              <a:t>P.E. </a:t>
            </a:r>
            <a:r>
              <a:rPr lang="en-US" b="1" i="1" u="sng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G Second Chances Solid"/>
                <a:cs typeface="KG Second Chances Solid"/>
              </a:rPr>
              <a:t>*Mr. Padilla</a:t>
            </a:r>
          </a:p>
        </p:txBody>
      </p:sp>
      <p:pic>
        <p:nvPicPr>
          <p:cNvPr id="2" name="Picture 1" descr="girl-sitting-on-books-and-wav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14400"/>
            <a:ext cx="2196846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5867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rnd" cmpd="sng">
            <a:solidFill>
              <a:schemeClr val="tx1"/>
            </a:solidFill>
            <a:prstDash val="lgDashDotDot"/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00009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  <a:t/>
            </a:r>
            <a:br>
              <a:rPr lang="en-US" sz="4000" b="1" smtClean="0"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KG Second Chances Solid"/>
                <a:cs typeface="KG Second Chances Solid"/>
              </a:rPr>
            </a:br>
            <a:endParaRPr lang="en-US" sz="4000" b="1" dirty="0"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KG Second Chances Solid"/>
              <a:cs typeface="KG Second Chances Solid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870700" cy="1600200"/>
          </a:xfrm>
        </p:spPr>
        <p:txBody>
          <a:bodyPr/>
          <a:lstStyle/>
          <a:p>
            <a:r>
              <a:rPr lang="en-US" dirty="0">
                <a:latin typeface="KG Second Chances Solid"/>
                <a:cs typeface="KG Second Chances Solid"/>
              </a:rPr>
              <a:t>Reading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73914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KG Second Chances Solid"/>
                <a:cs typeface="KG Second Chances Solid"/>
              </a:rPr>
              <a:t>California Treasures Macmillan/ McGraw-Hill Reading Series.</a:t>
            </a:r>
          </a:p>
          <a:p>
            <a:r>
              <a:rPr lang="en-US" b="1" u="sng" dirty="0"/>
              <a:t>Accelerated Reader program </a:t>
            </a:r>
            <a:r>
              <a:rPr lang="en-US" b="1" u="sng" dirty="0" smtClean="0"/>
              <a:t>*</a:t>
            </a:r>
            <a:endParaRPr lang="en-US" dirty="0" smtClean="0">
              <a:latin typeface="KG Second Chances Solid"/>
              <a:cs typeface="KG Second Chances Solid"/>
            </a:endParaRPr>
          </a:p>
          <a:p>
            <a:r>
              <a:rPr lang="en-US" b="1" u="sng" dirty="0" err="1"/>
              <a:t>Acellus</a:t>
            </a:r>
            <a:r>
              <a:rPr lang="en-US" b="1" u="sng" dirty="0"/>
              <a:t> </a:t>
            </a:r>
            <a:r>
              <a:rPr lang="en-US" b="1" u="sng" dirty="0" smtClean="0"/>
              <a:t>Program </a:t>
            </a:r>
            <a:r>
              <a:rPr lang="en-US" b="1" dirty="0" smtClean="0"/>
              <a:t>*</a:t>
            </a:r>
            <a:endParaRPr lang="en-US" b="1" dirty="0">
              <a:latin typeface="KG Second Chances Solid"/>
              <a:cs typeface="KG Second Chances Solid"/>
            </a:endParaRPr>
          </a:p>
        </p:txBody>
      </p:sp>
      <p:pic>
        <p:nvPicPr>
          <p:cNvPr id="3176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30092"/>
            <a:ext cx="3433762" cy="2170138"/>
          </a:xfrm>
        </p:spPr>
      </p:pic>
    </p:spTree>
    <p:extLst>
      <p:ext uri="{BB962C8B-B14F-4D97-AF65-F5344CB8AC3E}">
        <p14:creationId xmlns:p14="http://schemas.microsoft.com/office/powerpoint/2010/main" val="124017183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Accelerated Reader</a:t>
            </a:r>
          </a:p>
        </p:txBody>
      </p:sp>
      <p:pic>
        <p:nvPicPr>
          <p:cNvPr id="4" name="Picture 3" descr="Screen Shot 2015-08-21 at 2.31.39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7825" r="8480" b="15861"/>
          <a:stretch/>
        </p:blipFill>
        <p:spPr>
          <a:xfrm>
            <a:off x="670899" y="1437798"/>
            <a:ext cx="7691384" cy="43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30 at 7.25.0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b="6782"/>
          <a:stretch/>
        </p:blipFill>
        <p:spPr>
          <a:xfrm>
            <a:off x="228600" y="1219200"/>
            <a:ext cx="86868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52400"/>
            <a:ext cx="84582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Accelerated Reader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248400"/>
            <a:ext cx="7543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https://hosted380.renlearn.com/306665/</a:t>
            </a:r>
          </a:p>
        </p:txBody>
      </p:sp>
    </p:spTree>
    <p:extLst>
      <p:ext uri="{BB962C8B-B14F-4D97-AF65-F5344CB8AC3E}">
        <p14:creationId xmlns:p14="http://schemas.microsoft.com/office/powerpoint/2010/main" val="337801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170</Words>
  <Application>Microsoft Macintosh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Back-to-School  Night GRADE 5   </vt:lpstr>
      <vt:lpstr>Agenda</vt:lpstr>
      <vt:lpstr>My Goals</vt:lpstr>
      <vt:lpstr>Student Goal:</vt:lpstr>
      <vt:lpstr>Classroom Community</vt:lpstr>
      <vt:lpstr>Class Subjects</vt:lpstr>
      <vt:lpstr>Reading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Back-to-School  Night GRADE 5   </dc:title>
  <dc:creator>admin</dc:creator>
  <cp:lastModifiedBy>admin</cp:lastModifiedBy>
  <cp:revision>2</cp:revision>
  <dcterms:created xsi:type="dcterms:W3CDTF">2016-08-18T14:54:34Z</dcterms:created>
  <dcterms:modified xsi:type="dcterms:W3CDTF">2016-08-18T15:12:13Z</dcterms:modified>
</cp:coreProperties>
</file>